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74" r:id="rId5"/>
    <p:sldId id="261" r:id="rId6"/>
    <p:sldId id="263" r:id="rId7"/>
    <p:sldId id="264" r:id="rId8"/>
    <p:sldId id="278" r:id="rId9"/>
    <p:sldId id="279" r:id="rId10"/>
    <p:sldId id="267" r:id="rId11"/>
    <p:sldId id="281" r:id="rId12"/>
    <p:sldId id="268" r:id="rId13"/>
    <p:sldId id="269" r:id="rId14"/>
    <p:sldId id="270" r:id="rId15"/>
    <p:sldId id="283" r:id="rId16"/>
    <p:sldId id="271" r:id="rId17"/>
    <p:sldId id="277" r:id="rId18"/>
    <p:sldId id="272" r:id="rId19"/>
    <p:sldId id="275" r:id="rId20"/>
  </p:sldIdLst>
  <p:sldSz cx="7561263" cy="10693400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2" autoAdjust="0"/>
    <p:restoredTop sz="94648" autoAdjust="0"/>
  </p:normalViewPr>
  <p:slideViewPr>
    <p:cSldViewPr>
      <p:cViewPr>
        <p:scale>
          <a:sx n="66" d="100"/>
          <a:sy n="66" d="100"/>
        </p:scale>
        <p:origin x="-1908" y="1014"/>
      </p:cViewPr>
      <p:guideLst>
        <p:guide orient="horz" pos="3369"/>
        <p:guide pos="2382"/>
      </p:guideLst>
    </p:cSldViewPr>
  </p:slideViewPr>
  <p:outlineViewPr>
    <p:cViewPr>
      <p:scale>
        <a:sx n="33" d="100"/>
        <a:sy n="33" d="100"/>
      </p:scale>
      <p:origin x="0" y="13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51F04-BF66-4196-9D69-3FB0914C3222}" type="datetimeFigureOut">
              <a:rPr lang="tr-TR" smtClean="0"/>
              <a:t>08.05.2018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Proje sahibinin adını yazınız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20624-6301-4170-8CB5-29771C38EB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971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86C4B-4786-44D9-8025-6111C561CDC0}" type="datetimeFigureOut">
              <a:rPr lang="tr-TR" smtClean="0"/>
              <a:t>08.05.2018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Proje sahibinin adını yazınız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6E985-B453-42F3-90D5-481B4BF930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195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E985-B453-42F3-90D5-481B4BF930F3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6E985-B453-42F3-90D5-481B4BF930F3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25321" y="8341885"/>
            <a:ext cx="7135942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15053" y="7567727"/>
            <a:ext cx="6994168" cy="1906000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15053" y="6059593"/>
            <a:ext cx="6994168" cy="1425787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8665-A187-414B-8148-C00541F24041}" type="datetime1">
              <a:rPr lang="tr-TR" smtClean="0"/>
              <a:t>08.05.2018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Vakfıkebir İMKB Mesleki ve Teknik Anadolu Lisesi</a:t>
            </a:r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805137" y="10094570"/>
            <a:ext cx="627585" cy="384962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29031-1230-174D-8695-B2BB2870287B}" type="datetime1">
              <a:rPr lang="tr-TR" smtClean="0"/>
              <a:t>08.05.2018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208731" y="9968289"/>
            <a:ext cx="2394400" cy="450509"/>
          </a:xfrm>
        </p:spPr>
        <p:txBody>
          <a:bodyPr/>
          <a:lstStyle/>
          <a:p>
            <a:r>
              <a:rPr lang="tr-TR" smtClean="0"/>
              <a:t>Vakfıkebir İMKB Mesleki ve Teknik Anadolu Lisesi</a:t>
            </a:r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805137" y="10094570"/>
            <a:ext cx="627585" cy="384962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25321" y="1638623"/>
            <a:ext cx="7135942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252042" y="2423342"/>
            <a:ext cx="7183200" cy="70571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5355895" y="118816"/>
            <a:ext cx="2079347" cy="45050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D00BF8-E569-2240-BA7D-26644E29D256}" type="datetime1">
              <a:rPr lang="tr-TR" smtClean="0"/>
              <a:t>08.05.2018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280169" y="9990170"/>
            <a:ext cx="2772463" cy="450509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Vakfıkebir İMKB Mesleki ve Teknik Anadolu Lisesi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805137" y="10099323"/>
            <a:ext cx="630105" cy="381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252042" y="712893"/>
            <a:ext cx="7183200" cy="130697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425321" y="1638623"/>
            <a:ext cx="7135942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425321" y="1649675"/>
            <a:ext cx="7135942" cy="37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g"/><Relationship Id="rId4" Type="http://schemas.openxmlformats.org/officeDocument/2006/relationships/image" Target="../media/image11.jpe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jpe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12" Type="http://schemas.openxmlformats.org/officeDocument/2006/relationships/image" Target="../media/image71.jp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jp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png"/><Relationship Id="rId14" Type="http://schemas.openxmlformats.org/officeDocument/2006/relationships/image" Target="../media/image7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4.jpeg"/><Relationship Id="rId7" Type="http://schemas.openxmlformats.org/officeDocument/2006/relationships/image" Target="../media/image7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9.jpeg"/><Relationship Id="rId7" Type="http://schemas.openxmlformats.org/officeDocument/2006/relationships/image" Target="../media/image8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0" Type="http://schemas.openxmlformats.org/officeDocument/2006/relationships/image" Target="../media/image85.png"/><Relationship Id="rId4" Type="http://schemas.openxmlformats.org/officeDocument/2006/relationships/image" Target="../media/image11.jpeg"/><Relationship Id="rId9" Type="http://schemas.openxmlformats.org/officeDocument/2006/relationships/image" Target="../media/image8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12" Type="http://schemas.openxmlformats.org/officeDocument/2006/relationships/image" Target="../media/image97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11" Type="http://schemas.openxmlformats.org/officeDocument/2006/relationships/image" Target="../media/image96.png"/><Relationship Id="rId5" Type="http://schemas.openxmlformats.org/officeDocument/2006/relationships/image" Target="../media/image90.jpeg"/><Relationship Id="rId10" Type="http://schemas.openxmlformats.org/officeDocument/2006/relationships/image" Target="../media/image95.png"/><Relationship Id="rId4" Type="http://schemas.openxmlformats.org/officeDocument/2006/relationships/image" Target="../media/image89.jpeg"/><Relationship Id="rId9" Type="http://schemas.openxmlformats.org/officeDocument/2006/relationships/image" Target="../media/image9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9.jpeg"/><Relationship Id="rId7" Type="http://schemas.openxmlformats.org/officeDocument/2006/relationships/image" Target="../media/image102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10" Type="http://schemas.openxmlformats.org/officeDocument/2006/relationships/image" Target="../media/image105.png"/><Relationship Id="rId4" Type="http://schemas.openxmlformats.org/officeDocument/2006/relationships/image" Target="../media/image90.jpeg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7.jpeg"/><Relationship Id="rId7" Type="http://schemas.openxmlformats.org/officeDocument/2006/relationships/image" Target="../media/image71.jpg"/><Relationship Id="rId12" Type="http://schemas.openxmlformats.org/officeDocument/2006/relationships/image" Target="../media/image113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11" Type="http://schemas.openxmlformats.org/officeDocument/2006/relationships/image" Target="../media/image112.jpeg"/><Relationship Id="rId5" Type="http://schemas.openxmlformats.org/officeDocument/2006/relationships/image" Target="../media/image33.jpeg"/><Relationship Id="rId10" Type="http://schemas.openxmlformats.org/officeDocument/2006/relationships/image" Target="../media/image111.jpeg"/><Relationship Id="rId4" Type="http://schemas.openxmlformats.org/officeDocument/2006/relationships/image" Target="../media/image108.jpeg"/><Relationship Id="rId9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>
          <a:xfrm>
            <a:off x="290025" y="6138788"/>
            <a:ext cx="6994168" cy="2088232"/>
          </a:xfrm>
        </p:spPr>
        <p:txBody>
          <a:bodyPr>
            <a:normAutofit/>
          </a:bodyPr>
          <a:lstStyle/>
          <a:p>
            <a:pPr algn="ctr"/>
            <a:endParaRPr lang="tr-TR" sz="900" dirty="0" smtClean="0"/>
          </a:p>
          <a:p>
            <a:pPr algn="ctr"/>
            <a:r>
              <a:rPr lang="tr-TR" dirty="0" smtClean="0">
                <a:latin typeface="Adobe Garamond Pro Bold" pitchFamily="18" charset="-94"/>
              </a:rPr>
              <a:t>Avrupa Birliği </a:t>
            </a:r>
          </a:p>
          <a:p>
            <a:pPr algn="ctr"/>
            <a:r>
              <a:rPr lang="tr-TR" dirty="0" smtClean="0">
                <a:latin typeface="Adobe Garamond Pro Bold" pitchFamily="18" charset="-94"/>
              </a:rPr>
              <a:t>Eğitim ve Gençlik Programları Merkezi Başkanlığı</a:t>
            </a:r>
          </a:p>
          <a:p>
            <a:pPr algn="ctr"/>
            <a:r>
              <a:rPr lang="tr-TR" dirty="0">
                <a:latin typeface="Adobe Garamond Pro Bold" pitchFamily="18" charset="-94"/>
              </a:rPr>
              <a:t>(Türkiye Ulusal Ajansı</a:t>
            </a:r>
            <a:r>
              <a:rPr lang="tr-TR" dirty="0" smtClean="0">
                <a:latin typeface="Adobe Garamond Pro Bold" pitchFamily="18" charset="-94"/>
              </a:rPr>
              <a:t>)</a:t>
            </a:r>
          </a:p>
          <a:p>
            <a:pPr algn="ctr"/>
            <a:r>
              <a:rPr lang="tr-TR" sz="2800" b="1" dirty="0" smtClean="0">
                <a:latin typeface="Adobe Garamond Pro Bold" pitchFamily="18" charset="-94"/>
              </a:rPr>
              <a:t>ERASMUS+ Programı</a:t>
            </a:r>
          </a:p>
          <a:p>
            <a:pPr algn="ctr"/>
            <a:endParaRPr lang="tr-TR" sz="1300" b="1" dirty="0" smtClean="0"/>
          </a:p>
        </p:txBody>
      </p:sp>
      <p:sp>
        <p:nvSpPr>
          <p:cNvPr id="8" name="7 Metin kutusu"/>
          <p:cNvSpPr txBox="1"/>
          <p:nvPr/>
        </p:nvSpPr>
        <p:spPr>
          <a:xfrm>
            <a:off x="6478" y="8675625"/>
            <a:ext cx="7561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Adobe Heiti Std R" pitchFamily="34" charset="-128"/>
                <a:ea typeface="Adobe Heiti Std R" pitchFamily="34" charset="-128"/>
              </a:rPr>
              <a:t>Mesleki </a:t>
            </a:r>
            <a:r>
              <a:rPr lang="tr-TR" b="1" dirty="0">
                <a:latin typeface="Adobe Heiti Std R" pitchFamily="34" charset="-128"/>
                <a:ea typeface="Adobe Heiti Std R" pitchFamily="34" charset="-128"/>
              </a:rPr>
              <a:t>Eğitim Öğrenici ve Personel Hareketliliği </a:t>
            </a:r>
            <a:endParaRPr lang="tr-TR" b="1" dirty="0" smtClean="0">
              <a:latin typeface="Adobe Heiti Std R" pitchFamily="34" charset="-128"/>
              <a:ea typeface="Adobe Heiti Std R" pitchFamily="34" charset="-128"/>
            </a:endParaRPr>
          </a:p>
          <a:p>
            <a:pPr algn="ctr"/>
            <a:r>
              <a:rPr lang="tr-TR" b="1" dirty="0" smtClean="0">
                <a:latin typeface="Adobe Heiti Std R" pitchFamily="34" charset="-128"/>
                <a:ea typeface="Adobe Heiti Std R" pitchFamily="34" charset="-128"/>
              </a:rPr>
              <a:t>KA102</a:t>
            </a:r>
          </a:p>
          <a:p>
            <a:pPr algn="ctr"/>
            <a:endParaRPr lang="tr-TR" b="1" dirty="0">
              <a:latin typeface="Adobe Heiti Std R" pitchFamily="34" charset="-128"/>
              <a:ea typeface="Adobe Heiti Std R" pitchFamily="34" charset="-128"/>
            </a:endParaRPr>
          </a:p>
          <a:p>
            <a:pPr algn="ctr"/>
            <a:endParaRPr lang="tr-TR" b="1" dirty="0" smtClean="0">
              <a:latin typeface="Adobe Heiti Std R" pitchFamily="34" charset="-128"/>
              <a:ea typeface="Adobe Heiti Std R" pitchFamily="34" charset="-128"/>
            </a:endParaRPr>
          </a:p>
          <a:p>
            <a:pPr algn="ctr"/>
            <a:r>
              <a:rPr lang="tr-TR" b="1" cap="all" dirty="0">
                <a:latin typeface="Adobe Heiti Std R" pitchFamily="34" charset="-128"/>
                <a:ea typeface="Adobe Heiti Std R" pitchFamily="34" charset="-128"/>
              </a:rPr>
              <a:t>GÖYNÜCEK ÇOK PROGRAMLI ANADOLU </a:t>
            </a:r>
            <a:r>
              <a:rPr lang="tr-TR" b="1" cap="all" dirty="0" smtClean="0">
                <a:latin typeface="Adobe Heiti Std R" pitchFamily="34" charset="-128"/>
                <a:ea typeface="Adobe Heiti Std R" pitchFamily="34" charset="-128"/>
              </a:rPr>
              <a:t>LİSESİ</a:t>
            </a:r>
            <a:endParaRPr lang="tr-TR" b="1" dirty="0">
              <a:latin typeface="Adobe Heiti Std R" pitchFamily="34" charset="-128"/>
              <a:ea typeface="Adobe Heiti Std R" pitchFamily="34" charset="-128"/>
            </a:endParaRPr>
          </a:p>
          <a:p>
            <a:pPr algn="ctr"/>
            <a:endParaRPr lang="tr-TR" dirty="0">
              <a:latin typeface="+mj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3" y="1854100"/>
            <a:ext cx="7561263" cy="3780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42" y="712893"/>
            <a:ext cx="7183200" cy="919031"/>
          </a:xfrm>
        </p:spPr>
        <p:txBody>
          <a:bodyPr>
            <a:normAutofit/>
          </a:bodyPr>
          <a:lstStyle/>
          <a:p>
            <a:pPr algn="ctr"/>
            <a:r>
              <a:rPr lang="tr-TR" sz="3100" dirty="0" smtClean="0"/>
              <a:t>Yurt DIŞI SERTİFİKA TÖRENLERİ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6" name="5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05" y="7002884"/>
            <a:ext cx="2409628" cy="1770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8" y="2203427"/>
            <a:ext cx="2465500" cy="184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Resi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7" y="4619081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Resi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0" y="4619081"/>
            <a:ext cx="2476517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Resi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03" y="2195164"/>
            <a:ext cx="2476517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6" y="7206320"/>
            <a:ext cx="2089561" cy="1567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Metin kutusu 12"/>
          <p:cNvSpPr txBox="1"/>
          <p:nvPr/>
        </p:nvSpPr>
        <p:spPr>
          <a:xfrm>
            <a:off x="518349" y="4052553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Sertifika Töreni</a:t>
            </a:r>
            <a:endParaRPr lang="tr-TR" sz="12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4506916" y="4052553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Sertifika Töreni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518349" y="6476469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Sertifika Töreni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506915" y="6475182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Sertifika Töreni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518349" y="8918600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Sertifika Töreni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4506914" y="8914180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Sertifika Töreni</a:t>
            </a:r>
          </a:p>
        </p:txBody>
      </p:sp>
      <p:pic>
        <p:nvPicPr>
          <p:cNvPr id="1026" name="Picture 2" descr="C:\Users\asus\Desktop\AVRUPA HAREKETLİLİĞİ FOTOLARI-son\FB_IMG_1519032496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6" y="2356086"/>
            <a:ext cx="2089561" cy="155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AVRUPA HAREKETLİLİĞİ FOTOLARI-son\FB_IMG_15190324996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95" y="4705835"/>
            <a:ext cx="1960560" cy="15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SEÇME\ALMANYA\IMG-20180216-WA00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6" y="4710987"/>
            <a:ext cx="2089561" cy="157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Desktop\SEÇME\ALMANYA\IMG-20180216-WA00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68" y="7146900"/>
            <a:ext cx="2238007" cy="15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sus\Desktop\SEÇME\LETONYA\FB_IMG_15190325161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8" y="7290916"/>
            <a:ext cx="1683051" cy="138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05" y="2301058"/>
            <a:ext cx="2214012" cy="1660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42" y="712893"/>
            <a:ext cx="7183200" cy="919031"/>
          </a:xfrm>
        </p:spPr>
        <p:txBody>
          <a:bodyPr>
            <a:normAutofit/>
          </a:bodyPr>
          <a:lstStyle/>
          <a:p>
            <a:pPr algn="ctr"/>
            <a:r>
              <a:rPr lang="tr-TR" sz="3100" dirty="0" smtClean="0"/>
              <a:t>MESLEKİ, SOSYAL VE KÜLTÜREL GEZİLER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6" name="5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7" y="2203428"/>
            <a:ext cx="2476517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0" y="2203428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7" y="4619081"/>
            <a:ext cx="2476517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7" y="4619081"/>
            <a:ext cx="2476517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86" y="7061212"/>
            <a:ext cx="2476517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7" y="7061212"/>
            <a:ext cx="2476517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Metin kutusu 12"/>
          <p:cNvSpPr txBox="1"/>
          <p:nvPr/>
        </p:nvSpPr>
        <p:spPr>
          <a:xfrm>
            <a:off x="518349" y="4052553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Almanya Gezisi</a:t>
            </a:r>
            <a:endParaRPr lang="tr-TR" sz="12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4506916" y="4052553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Paris Gezisi</a:t>
            </a:r>
            <a:endParaRPr lang="tr-TR" sz="12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518349" y="6476469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Paris Gezisi</a:t>
            </a:r>
            <a:endParaRPr lang="tr-TR" sz="12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4506915" y="6475182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Lüksemburg Gezisi</a:t>
            </a:r>
            <a:endParaRPr lang="tr-TR" sz="12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18349" y="8918600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ITNT Firması Ziyareti</a:t>
            </a:r>
            <a:endParaRPr lang="tr-TR" sz="12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4506914" y="8914180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Meslek Lisesi /OKUL Ziyareti</a:t>
            </a:r>
            <a:endParaRPr lang="tr-TR" sz="1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2" y="7167233"/>
            <a:ext cx="2303264" cy="164534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53" y="2328498"/>
            <a:ext cx="2283500" cy="168071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0" y="2404875"/>
            <a:ext cx="2250435" cy="1501665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2" y="4739204"/>
            <a:ext cx="2296941" cy="1623413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85" y="7146900"/>
            <a:ext cx="2356268" cy="1665676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19" y="4705100"/>
            <a:ext cx="2320751" cy="16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01" y="378148"/>
            <a:ext cx="7183200" cy="91903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100" dirty="0" smtClean="0"/>
              <a:t>TANITIM VE GÖRÜNÜRLÜK FAALİYET FOTOĞRAFLARI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10" name="9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65" y="6055749"/>
            <a:ext cx="201622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237" y="6055749"/>
            <a:ext cx="1807693" cy="182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841" y="3677011"/>
            <a:ext cx="2499373" cy="187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593389" y="3354794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Proje Afişi</a:t>
            </a:r>
            <a:endParaRPr lang="tr-TR" sz="12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4459419" y="3301192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Proje Pankartı</a:t>
            </a:r>
            <a:endParaRPr lang="tr-TR" sz="12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622778" y="5635032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Kırlangıç Afişler</a:t>
            </a:r>
            <a:endParaRPr lang="tr-TR" sz="12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4483464" y="5551541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Bilboard Reklamı Fotoğrafı</a:t>
            </a:r>
            <a:endParaRPr lang="tr-TR" sz="12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449309" y="7878013"/>
            <a:ext cx="2928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Okul Girişi Pankartı</a:t>
            </a:r>
            <a:endParaRPr lang="tr-TR" sz="12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4229049" y="757571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1200" dirty="0">
                <a:solidFill>
                  <a:prstClr val="black"/>
                </a:solidFill>
              </a:rPr>
              <a:t>Katılımcılar İçin </a:t>
            </a:r>
            <a:r>
              <a:rPr lang="tr-TR" sz="1200" dirty="0" smtClean="0">
                <a:solidFill>
                  <a:prstClr val="black"/>
                </a:solidFill>
              </a:rPr>
              <a:t>Logolu Sırt Çantası, Kalem, Ajanda, Yaka Kartı, İş Önlüğü, Şapka</a:t>
            </a:r>
            <a:endParaRPr lang="tr-TR" sz="1200" dirty="0">
              <a:solidFill>
                <a:prstClr val="black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798" y="8302210"/>
            <a:ext cx="2273557" cy="170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2191090" y="10171236"/>
            <a:ext cx="2928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Okul binası içi yaygınlaştırma</a:t>
            </a:r>
            <a:endParaRPr lang="tr-TR" sz="12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0348" y="8302209"/>
            <a:ext cx="2436587" cy="170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77" y="3718407"/>
            <a:ext cx="788653" cy="193023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1" y="3718407"/>
            <a:ext cx="738400" cy="19166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72" y="1656039"/>
            <a:ext cx="3290305" cy="164515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4" y="1720153"/>
            <a:ext cx="3180633" cy="1590316"/>
          </a:xfrm>
          <a:prstGeom prst="rect">
            <a:avLst/>
          </a:prstGeom>
        </p:spPr>
      </p:pic>
      <p:pic>
        <p:nvPicPr>
          <p:cNvPr id="8" name="Picture 2" descr="F:\AB ÖNCESİ FOTOLAR\151756042943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35" y="6138788"/>
            <a:ext cx="1961884" cy="13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97" y="8448619"/>
            <a:ext cx="1973176" cy="141234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49" y="8443044"/>
            <a:ext cx="2086900" cy="149125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43" y="6138788"/>
            <a:ext cx="1517558" cy="170325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11" y="3762524"/>
            <a:ext cx="2349294" cy="1706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42" y="712893"/>
            <a:ext cx="7183200" cy="919031"/>
          </a:xfrm>
        </p:spPr>
        <p:txBody>
          <a:bodyPr>
            <a:normAutofit/>
          </a:bodyPr>
          <a:lstStyle/>
          <a:p>
            <a:pPr algn="ctr"/>
            <a:r>
              <a:rPr lang="tr-TR" sz="3100" dirty="0" smtClean="0"/>
              <a:t>YAYGINLAŞTIRMA FOTOĞRAFLARI-1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6" name="5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6" y="2215012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4" y="7061212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13" y="4565061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Metin kutusu 11"/>
          <p:cNvSpPr txBox="1"/>
          <p:nvPr/>
        </p:nvSpPr>
        <p:spPr>
          <a:xfrm>
            <a:off x="581996" y="4054457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Milli Eğitim Müdürlüğü Ziyareti</a:t>
            </a:r>
            <a:endParaRPr lang="tr-TR" sz="12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506916" y="4072400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Kaymakamlık </a:t>
            </a:r>
            <a:r>
              <a:rPr lang="tr-TR" sz="1200" dirty="0"/>
              <a:t>Ziyareti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581996" y="6422448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Açılış Toplantısı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535204" y="6411999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Veli Bilgilendirme Çalışmaları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581994" y="8918600"/>
            <a:ext cx="247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Okul Personeline Yaygınlaştırma Toplantısı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550194" y="8918599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Kapanış Toplantısı</a:t>
            </a:r>
            <a:endParaRPr lang="tr-TR" sz="1200" dirty="0"/>
          </a:p>
        </p:txBody>
      </p:sp>
      <p:pic>
        <p:nvPicPr>
          <p:cNvPr id="18" name="10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87" y="2197070"/>
            <a:ext cx="269576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11" y="2351546"/>
            <a:ext cx="2376476" cy="1584317"/>
          </a:xfrm>
          <a:prstGeom prst="rect">
            <a:avLst/>
          </a:prstGeom>
        </p:spPr>
      </p:pic>
      <p:pic>
        <p:nvPicPr>
          <p:cNvPr id="19" name="6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7" y="7061212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AB ÖNCESİ FOTOLAR\15175604515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4" y="2330363"/>
            <a:ext cx="2125811" cy="16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0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9" y="4565061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AB ÖNCESİ FOTOLAR\IMG-20180105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1" y="7217939"/>
            <a:ext cx="2299672" cy="158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AB ÖNCESİ FOTOLAR\15175604347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1" y="4668731"/>
            <a:ext cx="2243011" cy="168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11" y="4626620"/>
            <a:ext cx="2326993" cy="173133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99" y="7146900"/>
            <a:ext cx="2310188" cy="1685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42" y="712893"/>
            <a:ext cx="7183200" cy="919031"/>
          </a:xfrm>
        </p:spPr>
        <p:txBody>
          <a:bodyPr>
            <a:normAutofit/>
          </a:bodyPr>
          <a:lstStyle/>
          <a:p>
            <a:pPr algn="ctr"/>
            <a:r>
              <a:rPr lang="tr-TR" sz="3100" dirty="0" smtClean="0"/>
              <a:t>YAYGINLAŞTIRMA FOTOĞRAFLARI-2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8" name="7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90" y="4554612"/>
            <a:ext cx="2267969" cy="170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2" y="4554612"/>
            <a:ext cx="2281348" cy="171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Resi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71" y="7061212"/>
            <a:ext cx="2475746" cy="1856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Resi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2" y="7260824"/>
            <a:ext cx="2226041" cy="1657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Metin kutusu 12"/>
          <p:cNvSpPr txBox="1"/>
          <p:nvPr/>
        </p:nvSpPr>
        <p:spPr>
          <a:xfrm>
            <a:off x="581994" y="8918600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Gazete Haberi</a:t>
            </a:r>
            <a:endParaRPr lang="tr-TR" sz="12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577827" y="6373146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Kaymakamlık Web Sitesi Haberi</a:t>
            </a:r>
            <a:endParaRPr lang="tr-TR" sz="12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581996" y="3880165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Proje Broşürü Ön Sayfası</a:t>
            </a:r>
            <a:endParaRPr lang="tr-TR" sz="12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4506916" y="3843462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Proje Broşürü Arka Sayfası</a:t>
            </a:r>
            <a:endParaRPr lang="tr-TR" sz="12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4356695" y="6387046"/>
            <a:ext cx="2808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Belediye Web Sitesi Haberi</a:t>
            </a:r>
            <a:endParaRPr lang="tr-TR" sz="12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4510857" y="8918022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Gazete Haberi</a:t>
            </a:r>
            <a:endParaRPr lang="tr-TR" sz="1200" dirty="0"/>
          </a:p>
        </p:txBody>
      </p:sp>
      <p:pic>
        <p:nvPicPr>
          <p:cNvPr id="3076" name="Picture 4" descr="F:\AB ÖNCESİ FOTOLAR\AB GAZETE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64" y="7376435"/>
            <a:ext cx="1944216" cy="14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AB ÖNCESİ FOTOLAR\kaymakamlıkhab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34" y="4611455"/>
            <a:ext cx="2178240" cy="159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98" y="7253475"/>
            <a:ext cx="2121769" cy="146551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43" y="4765461"/>
            <a:ext cx="1944216" cy="130131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826" y="1831653"/>
            <a:ext cx="2879157" cy="203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6" y="1831653"/>
            <a:ext cx="2747671" cy="201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42" y="712893"/>
            <a:ext cx="7183200" cy="919031"/>
          </a:xfrm>
        </p:spPr>
        <p:txBody>
          <a:bodyPr>
            <a:normAutofit/>
          </a:bodyPr>
          <a:lstStyle/>
          <a:p>
            <a:pPr algn="ctr"/>
            <a:r>
              <a:rPr lang="tr-TR" sz="3100" dirty="0" smtClean="0"/>
              <a:t>YAYGINLAŞTIRMA FOTOĞRAFLARI-3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7" name="6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68" y="2022678"/>
            <a:ext cx="2427712" cy="1820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80" y="4410595"/>
            <a:ext cx="2459990" cy="1844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9" y="4410596"/>
            <a:ext cx="2459990" cy="1844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Resi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19" y="7094161"/>
            <a:ext cx="2308643" cy="1636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Resi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8" y="7094160"/>
            <a:ext cx="2308421" cy="1642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Metin kutusu 12"/>
          <p:cNvSpPr txBox="1"/>
          <p:nvPr/>
        </p:nvSpPr>
        <p:spPr>
          <a:xfrm>
            <a:off x="373998" y="8780893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Facebook</a:t>
            </a:r>
            <a:endParaRPr lang="tr-TR" sz="12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577827" y="6234646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İnternet Gazetesi </a:t>
            </a:r>
            <a:r>
              <a:rPr lang="tr-TR" sz="1200" dirty="0" smtClean="0"/>
              <a:t>Haberi-3</a:t>
            </a:r>
            <a:endParaRPr lang="tr-TR" sz="12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581996" y="3880165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İnternet Gazetesi Haberi-1</a:t>
            </a:r>
            <a:endParaRPr lang="tr-TR" sz="12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4506916" y="3843462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İnternet Gazetesi </a:t>
            </a:r>
            <a:r>
              <a:rPr lang="tr-TR" sz="1200" dirty="0" smtClean="0"/>
              <a:t>Haberi-2</a:t>
            </a:r>
            <a:endParaRPr lang="tr-TR" sz="12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4356695" y="6264510"/>
            <a:ext cx="2808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İnternet Gazetesi </a:t>
            </a:r>
            <a:r>
              <a:rPr lang="tr-TR" sz="1200" dirty="0" smtClean="0"/>
              <a:t>Haberi-4</a:t>
            </a:r>
            <a:endParaRPr lang="tr-TR" sz="12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2850515" y="8780893"/>
            <a:ext cx="2005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/>
              <a:t>YouTube</a:t>
            </a:r>
            <a:endParaRPr lang="tr-TR" sz="1200" dirty="0"/>
          </a:p>
        </p:txBody>
      </p:sp>
      <p:pic>
        <p:nvPicPr>
          <p:cNvPr id="20" name="9 Resi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58" y="7094160"/>
            <a:ext cx="2221873" cy="164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Metin kutusu 20"/>
          <p:cNvSpPr txBox="1"/>
          <p:nvPr/>
        </p:nvSpPr>
        <p:spPr>
          <a:xfrm>
            <a:off x="1448570" y="9181705"/>
            <a:ext cx="4809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Sosyal Medyada Yaygınlaştırma Çalışmaları</a:t>
            </a:r>
            <a:endParaRPr lang="tr-TR" sz="1200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5231166" y="8781611"/>
            <a:ext cx="2005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Facebook Video</a:t>
            </a:r>
            <a:endParaRPr lang="tr-TR" sz="1200" dirty="0"/>
          </a:p>
        </p:txBody>
      </p:sp>
      <p:pic>
        <p:nvPicPr>
          <p:cNvPr id="23" name="6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8" y="2022678"/>
            <a:ext cx="2427712" cy="1820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 descr="F:\AB ÖNCESİ FOTOLAR\15175604297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11" y="2094686"/>
            <a:ext cx="2143125" cy="166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AB ÖNCESİ FOTOLAR\15175604303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2" y="2106340"/>
            <a:ext cx="2105993" cy="167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AB ÖNCESİ FOTOLAR\151756043064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7" y="4511966"/>
            <a:ext cx="2200818" cy="16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64" y="4511966"/>
            <a:ext cx="2226411" cy="162682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3" y="7179323"/>
            <a:ext cx="2126494" cy="147256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16" y="7163414"/>
            <a:ext cx="2144640" cy="154033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66" y="7126860"/>
            <a:ext cx="2077857" cy="15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42" y="712893"/>
            <a:ext cx="7183200" cy="919031"/>
          </a:xfrm>
        </p:spPr>
        <p:txBody>
          <a:bodyPr>
            <a:normAutofit/>
          </a:bodyPr>
          <a:lstStyle/>
          <a:p>
            <a:pPr algn="ctr"/>
            <a:r>
              <a:rPr lang="tr-TR" sz="3100" dirty="0" smtClean="0"/>
              <a:t>YAYGINLAŞTIRMA FOTOĞRAFLARI-4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8" name="7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89" y="4761618"/>
            <a:ext cx="2124382" cy="154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0" y="4748918"/>
            <a:ext cx="2130285" cy="159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Resi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26" y="7166539"/>
            <a:ext cx="2195645" cy="164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Resi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0" y="7166539"/>
            <a:ext cx="2195645" cy="164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Metin kutusu 11"/>
          <p:cNvSpPr txBox="1"/>
          <p:nvPr/>
        </p:nvSpPr>
        <p:spPr>
          <a:xfrm>
            <a:off x="249759" y="8813273"/>
            <a:ext cx="3140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Okul </a:t>
            </a:r>
            <a:r>
              <a:rPr lang="tr-TR" sz="1200" dirty="0"/>
              <a:t>Web Sitesi </a:t>
            </a:r>
            <a:r>
              <a:rPr lang="tr-TR" sz="1200" dirty="0" smtClean="0"/>
              <a:t>Haberi-5</a:t>
            </a:r>
            <a:endParaRPr lang="tr-TR" sz="12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81996" y="3955489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Okul </a:t>
            </a:r>
            <a:r>
              <a:rPr lang="tr-TR" sz="1200" dirty="0"/>
              <a:t>W</a:t>
            </a:r>
            <a:r>
              <a:rPr lang="tr-TR" sz="1200" dirty="0" smtClean="0"/>
              <a:t>eb Sitesi Haberi- 1</a:t>
            </a:r>
            <a:endParaRPr lang="tr-TR" sz="12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4506917" y="3955489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Okul </a:t>
            </a:r>
            <a:r>
              <a:rPr lang="tr-TR" sz="1200" dirty="0"/>
              <a:t>W</a:t>
            </a:r>
            <a:r>
              <a:rPr lang="tr-TR" sz="1200" dirty="0" smtClean="0"/>
              <a:t>eb Sitesi Haberi- 2</a:t>
            </a:r>
            <a:endParaRPr lang="tr-TR" sz="12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577827" y="6371142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Okul </a:t>
            </a:r>
            <a:r>
              <a:rPr lang="tr-TR" sz="1200" dirty="0"/>
              <a:t>W</a:t>
            </a:r>
            <a:r>
              <a:rPr lang="tr-TR" sz="1200" dirty="0" smtClean="0"/>
              <a:t>eb Sitesi Haberi- 3</a:t>
            </a:r>
            <a:endParaRPr lang="tr-TR" sz="12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4506916" y="6371142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Okul Web Sitesi </a:t>
            </a:r>
            <a:r>
              <a:rPr lang="tr-TR" sz="1200"/>
              <a:t>Haberi- </a:t>
            </a:r>
            <a:r>
              <a:rPr lang="tr-TR" sz="1200" smtClean="0"/>
              <a:t> 4</a:t>
            </a:r>
            <a:endParaRPr lang="tr-TR" sz="12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4178848" y="8832455"/>
            <a:ext cx="3140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Okul </a:t>
            </a:r>
            <a:r>
              <a:rPr lang="tr-TR" sz="1200" dirty="0"/>
              <a:t>Web Sitesi </a:t>
            </a:r>
            <a:r>
              <a:rPr lang="tr-TR" sz="1200" dirty="0" smtClean="0"/>
              <a:t>Haberi-6</a:t>
            </a:r>
            <a:endParaRPr lang="tr-TR" sz="1200" dirty="0"/>
          </a:p>
        </p:txBody>
      </p:sp>
      <p:pic>
        <p:nvPicPr>
          <p:cNvPr id="17" name="8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2" y="2357775"/>
            <a:ext cx="2130285" cy="159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8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89" y="2357775"/>
            <a:ext cx="2130285" cy="159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3" y="2553203"/>
            <a:ext cx="2036326" cy="128132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35" y="2466380"/>
            <a:ext cx="1995710" cy="137791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9" y="4863451"/>
            <a:ext cx="1872208" cy="134734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36" y="4829484"/>
            <a:ext cx="1994789" cy="1381312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8" y="7218908"/>
            <a:ext cx="1958339" cy="1495849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90" y="7257870"/>
            <a:ext cx="2066856" cy="1456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42" y="712893"/>
            <a:ext cx="7183200" cy="919031"/>
          </a:xfrm>
        </p:spPr>
        <p:txBody>
          <a:bodyPr>
            <a:normAutofit/>
          </a:bodyPr>
          <a:lstStyle/>
          <a:p>
            <a:pPr algn="ctr"/>
            <a:r>
              <a:rPr lang="tr-TR" sz="3100" dirty="0"/>
              <a:t>YAYGINLAŞTIRMA FOTOĞRAFLARI- </a:t>
            </a:r>
            <a:r>
              <a:rPr lang="tr-TR" sz="3100" dirty="0" smtClean="0"/>
              <a:t>5</a:t>
            </a:r>
            <a:endParaRPr lang="tr-TR" sz="31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7" name="6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93" y="4375626"/>
            <a:ext cx="2543197" cy="190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63" y="1962324"/>
            <a:ext cx="2535428" cy="186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Resi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8" y="1962324"/>
            <a:ext cx="2748278" cy="194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Resi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11" y="6916150"/>
            <a:ext cx="2474180" cy="185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0 Resi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8" y="6916150"/>
            <a:ext cx="2748278" cy="1886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6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94" y="4410596"/>
            <a:ext cx="2704922" cy="1872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Metin kutusu 14"/>
          <p:cNvSpPr txBox="1"/>
          <p:nvPr/>
        </p:nvSpPr>
        <p:spPr>
          <a:xfrm>
            <a:off x="920009" y="3989581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Okul İçi Tanıtım Çalışması-1</a:t>
            </a:r>
            <a:endParaRPr lang="tr-TR" sz="12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4391809" y="3906540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Okul İçi Tanıtım Çalışması- 2</a:t>
            </a:r>
            <a:endParaRPr lang="tr-TR" sz="12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920009" y="6365845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Okul İçi Tanıtım </a:t>
            </a:r>
            <a:r>
              <a:rPr lang="tr-TR" sz="1200" dirty="0" smtClean="0"/>
              <a:t>Çalışması-3</a:t>
            </a:r>
            <a:endParaRPr lang="tr-TR" sz="1200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4391809" y="6365845"/>
            <a:ext cx="262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Göynücek İlçesi </a:t>
            </a:r>
            <a:r>
              <a:rPr lang="tr-TR" sz="1200" dirty="0"/>
              <a:t>Tanıtım </a:t>
            </a:r>
            <a:r>
              <a:rPr lang="tr-TR" sz="1200" dirty="0" smtClean="0"/>
              <a:t>Çalışması -1</a:t>
            </a:r>
            <a:endParaRPr lang="tr-TR" sz="12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972319" y="8886125"/>
            <a:ext cx="264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Göynücek İlçesi Tanıtım Çalışması </a:t>
            </a:r>
            <a:r>
              <a:rPr lang="tr-TR" sz="1200" dirty="0" smtClean="0"/>
              <a:t> - 2</a:t>
            </a:r>
            <a:endParaRPr lang="tr-TR" sz="1200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4463818" y="8886125"/>
            <a:ext cx="2629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Göynücek İlçesi Tanıtım Çalışması </a:t>
            </a:r>
            <a:r>
              <a:rPr lang="tr-TR" sz="1200" dirty="0" smtClean="0"/>
              <a:t> -3</a:t>
            </a:r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52" y="4482604"/>
            <a:ext cx="2532253" cy="1728192"/>
          </a:xfrm>
          <a:prstGeom prst="rect">
            <a:avLst/>
          </a:prstGeom>
        </p:spPr>
      </p:pic>
      <p:pic>
        <p:nvPicPr>
          <p:cNvPr id="2050" name="Picture 2" descr="F:\AB ÖNCESİ FOTOLAR\151756042732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17" y="2106340"/>
            <a:ext cx="2498289" cy="165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AB ÖNCESİ FOTOLAR\151756042943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68" y="2110860"/>
            <a:ext cx="2321306" cy="16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69" y="4410596"/>
            <a:ext cx="2321306" cy="1800418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77" y="7002884"/>
            <a:ext cx="2321306" cy="1665553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8" y="7045082"/>
            <a:ext cx="2572590" cy="168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0564" y="162124"/>
            <a:ext cx="7183200" cy="1306971"/>
          </a:xfrm>
        </p:spPr>
        <p:txBody>
          <a:bodyPr/>
          <a:lstStyle/>
          <a:p>
            <a:pPr algn="ctr"/>
            <a:r>
              <a:rPr lang="tr-TR" dirty="0" smtClean="0"/>
              <a:t>PROJE BROŞÜRÜ/davetiye</a:t>
            </a:r>
            <a:endParaRPr lang="tr-TR" i="1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05" y="1746300"/>
            <a:ext cx="6112962" cy="419873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05" y="5994772"/>
            <a:ext cx="6112962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7" y="2502171"/>
            <a:ext cx="6876975" cy="6876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92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06387" y="6242517"/>
            <a:ext cx="6642596" cy="1336431"/>
          </a:xfrm>
          <a:prstGeom prst="homePlat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4306" tIns="52153" rIns="104306" bIns="52153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Proje Katılımcı Sayısı</a:t>
            </a:r>
            <a:br>
              <a:rPr lang="tr-TR" sz="2000" b="1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solidFill>
                  <a:schemeClr val="bg1"/>
                </a:solidFill>
              </a:rPr>
              <a:t>18 öğrenci </a:t>
            </a:r>
            <a:endParaRPr lang="tr-TR" sz="2000" b="1" dirty="0">
              <a:solidFill>
                <a:schemeClr val="bg1"/>
              </a:solidFill>
            </a:endParaRPr>
          </a:p>
          <a:p>
            <a:r>
              <a:rPr lang="tr-TR" sz="2000" b="1" dirty="0">
                <a:solidFill>
                  <a:schemeClr val="bg1"/>
                </a:solidFill>
              </a:rPr>
              <a:t>Proje </a:t>
            </a:r>
            <a:r>
              <a:rPr lang="tr-TR" sz="2000" b="1" dirty="0" smtClean="0">
                <a:solidFill>
                  <a:schemeClr val="bg1"/>
                </a:solidFill>
              </a:rPr>
              <a:t>Refakatçi Sayısı</a:t>
            </a:r>
          </a:p>
          <a:p>
            <a:r>
              <a:rPr lang="tr-TR" sz="2000" b="1" dirty="0">
                <a:solidFill>
                  <a:schemeClr val="bg1"/>
                </a:solidFill>
              </a:rPr>
              <a:t>3 </a:t>
            </a:r>
            <a:r>
              <a:rPr lang="tr-TR" sz="2000" b="1" dirty="0" smtClean="0">
                <a:solidFill>
                  <a:schemeClr val="bg1"/>
                </a:solidFill>
              </a:rPr>
              <a:t>Öğretmen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305460" y="3936919"/>
            <a:ext cx="6643523" cy="720878"/>
          </a:xfrm>
          <a:prstGeom prst="homePlat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4306" tIns="52153" rIns="104306" bIns="52153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Adobe Garamond Pro Bold" pitchFamily="18" charset="-94"/>
              </a:rPr>
              <a:t>Proje Sahibi Kurum</a:t>
            </a:r>
          </a:p>
          <a:p>
            <a:r>
              <a:rPr lang="tr-TR" sz="2000" b="1" dirty="0" smtClean="0">
                <a:latin typeface="Adobe Garamond Pro Bold" pitchFamily="18" charset="-94"/>
              </a:rPr>
              <a:t>Göynücek Çok Programlı Anadolu Lisesi</a:t>
            </a:r>
            <a:endParaRPr lang="tr-TR" sz="2000" b="1" dirty="0" smtClean="0">
              <a:solidFill>
                <a:schemeClr val="bg1"/>
              </a:solidFill>
              <a:latin typeface="Adobe Garamond Pro Bold" pitchFamily="18" charset="-94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305460" y="4770636"/>
            <a:ext cx="6643523" cy="1336431"/>
          </a:xfrm>
          <a:prstGeom prst="homePlat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104306" tIns="52153" rIns="104306" bIns="52153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latin typeface="Adobe Garamond Pro Bold" pitchFamily="18" charset="-94"/>
              </a:rPr>
              <a:t>Yurtdışı Ortaklar</a:t>
            </a:r>
          </a:p>
          <a:p>
            <a:pPr marL="571500" indent="-457200">
              <a:buFont typeface="+mj-lt"/>
              <a:buAutoNum type="arabicPeriod"/>
            </a:pPr>
            <a:r>
              <a:rPr lang="tr-TR" sz="2000" b="1" dirty="0">
                <a:latin typeface="Adobe Garamond Pro Bold" pitchFamily="18" charset="-94"/>
              </a:rPr>
              <a:t>Macaristan (</a:t>
            </a:r>
            <a:r>
              <a:rPr lang="tr-TR" sz="2000" b="1" dirty="0" err="1">
                <a:latin typeface="Adobe Garamond Pro Bold" pitchFamily="18" charset="-94"/>
              </a:rPr>
              <a:t>Kaposvári</a:t>
            </a:r>
            <a:r>
              <a:rPr lang="tr-TR" sz="2000" b="1" dirty="0">
                <a:latin typeface="Adobe Garamond Pro Bold" pitchFamily="18" charset="-94"/>
              </a:rPr>
              <a:t> SZC </a:t>
            </a:r>
            <a:r>
              <a:rPr lang="tr-TR" sz="2000" b="1" dirty="0" err="1">
                <a:latin typeface="Adobe Garamond Pro Bold" pitchFamily="18" charset="-94"/>
              </a:rPr>
              <a:t>Lamping</a:t>
            </a:r>
            <a:r>
              <a:rPr lang="tr-TR" sz="2000" b="1" dirty="0">
                <a:latin typeface="Adobe Garamond Pro Bold" pitchFamily="18" charset="-94"/>
              </a:rPr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tr-TR" sz="2000" b="1" dirty="0">
                <a:latin typeface="Adobe Garamond Pro Bold" pitchFamily="18" charset="-94"/>
              </a:rPr>
              <a:t>Letonya (</a:t>
            </a:r>
            <a:r>
              <a:rPr lang="tr-TR" sz="2000" b="1" dirty="0" err="1">
                <a:latin typeface="Adobe Garamond Pro Bold" pitchFamily="18" charset="-94"/>
              </a:rPr>
              <a:t>Daugavpils</a:t>
            </a:r>
            <a:r>
              <a:rPr lang="tr-TR" sz="2000" b="1" dirty="0">
                <a:latin typeface="Adobe Garamond Pro Bold" pitchFamily="18" charset="-94"/>
              </a:rPr>
              <a:t> </a:t>
            </a:r>
            <a:r>
              <a:rPr lang="tr-TR" sz="2000" b="1" dirty="0" err="1">
                <a:latin typeface="Adobe Garamond Pro Bold" pitchFamily="18" charset="-94"/>
              </a:rPr>
              <a:t>Tehnikums</a:t>
            </a:r>
            <a:r>
              <a:rPr lang="tr-TR" sz="2000" b="1" dirty="0">
                <a:latin typeface="Adobe Garamond Pro Bold" pitchFamily="18" charset="-94"/>
              </a:rPr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tr-TR" sz="2000" b="1" dirty="0" smtClean="0">
                <a:latin typeface="Adobe Garamond Pro Bold" pitchFamily="18" charset="-94"/>
              </a:rPr>
              <a:t>Almanya (Coififeuer Premier)</a:t>
            </a:r>
            <a:endParaRPr lang="tr-TR" sz="2000" b="1" dirty="0">
              <a:latin typeface="Adobe Garamond Pro Bold" pitchFamily="18" charset="-94"/>
            </a:endParaRPr>
          </a:p>
        </p:txBody>
      </p:sp>
      <p:sp>
        <p:nvSpPr>
          <p:cNvPr id="15" name="14 Beşgen"/>
          <p:cNvSpPr/>
          <p:nvPr/>
        </p:nvSpPr>
        <p:spPr>
          <a:xfrm>
            <a:off x="305459" y="7722964"/>
            <a:ext cx="6643523" cy="864096"/>
          </a:xfrm>
          <a:prstGeom prst="homePlat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r-TR" sz="2000" b="1" dirty="0" smtClean="0"/>
              <a:t>Proje Bütçesi</a:t>
            </a:r>
          </a:p>
          <a:p>
            <a:r>
              <a:rPr lang="tr-TR" sz="2000" dirty="0" smtClean="0"/>
              <a:t>38.073 </a:t>
            </a:r>
            <a:r>
              <a:rPr lang="tr-TR" sz="2000" dirty="0"/>
              <a:t>Euro</a:t>
            </a:r>
            <a:endParaRPr lang="tr-TR" sz="2000" b="1" dirty="0"/>
          </a:p>
        </p:txBody>
      </p:sp>
      <p:sp>
        <p:nvSpPr>
          <p:cNvPr id="9224" name="AutoShape 8" descr="https://www.sistemdc.com/templates/2015/images/sunucu/turkiy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1625" cy="30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226" name="AutoShape 10" descr="https://www.sistemdc.com/templates/2015/images/sunucu/turkiy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1625" cy="30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32" name="31 Grup"/>
          <p:cNvGrpSpPr/>
          <p:nvPr/>
        </p:nvGrpSpPr>
        <p:grpSpPr>
          <a:xfrm>
            <a:off x="178133" y="1665880"/>
            <a:ext cx="7015681" cy="1897598"/>
            <a:chOff x="959636" y="-273358"/>
            <a:chExt cx="5422501" cy="1643712"/>
          </a:xfrm>
        </p:grpSpPr>
        <p:pic>
          <p:nvPicPr>
            <p:cNvPr id="10" name="Picture 2" descr="D:\BELGELER\MUHAMMET\JPEG\TSORT ÖN.jpg"/>
            <p:cNvPicPr>
              <a:picLocks noChangeAspect="1" noChangeArrowheads="1"/>
            </p:cNvPicPr>
            <p:nvPr/>
          </p:nvPicPr>
          <p:blipFill>
            <a:blip r:embed="rId3"/>
            <a:srcRect l="4545" t="82933" r="6818" b="1781"/>
            <a:stretch>
              <a:fillRect/>
            </a:stretch>
          </p:blipFill>
          <p:spPr bwMode="auto">
            <a:xfrm>
              <a:off x="959636" y="542354"/>
              <a:ext cx="1854011" cy="82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31" name="Picture 10" descr="http://www.pasaelihaber.com/wp-content/uploads/2014/09/tc-ab.jpg"/>
            <p:cNvPicPr>
              <a:picLocks noChangeAspect="1" noChangeArrowheads="1"/>
            </p:cNvPicPr>
            <p:nvPr/>
          </p:nvPicPr>
          <p:blipFill>
            <a:blip r:embed="rId4" cstate="print"/>
            <a:srcRect l="3179" t="31780" r="8055" b="30084"/>
            <a:stretch>
              <a:fillRect/>
            </a:stretch>
          </p:blipFill>
          <p:spPr bwMode="auto">
            <a:xfrm>
              <a:off x="2886724" y="-273358"/>
              <a:ext cx="1785950" cy="84610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9" name="Picture 2" descr="D:\BELGELER\MUHAMMET\JPEG\TSORT ÖN.jpg"/>
            <p:cNvPicPr>
              <a:picLocks noChangeAspect="1" noChangeArrowheads="1"/>
            </p:cNvPicPr>
            <p:nvPr/>
          </p:nvPicPr>
          <p:blipFill>
            <a:blip r:embed="rId3"/>
            <a:srcRect t="41467" r="4760" b="17067"/>
            <a:stretch>
              <a:fillRect/>
            </a:stretch>
          </p:blipFill>
          <p:spPr bwMode="auto">
            <a:xfrm>
              <a:off x="4711442" y="423026"/>
              <a:ext cx="1670695" cy="846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7" y="8848280"/>
            <a:ext cx="1417293" cy="1006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39" y="8848279"/>
            <a:ext cx="1384864" cy="1006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07" y="8853170"/>
            <a:ext cx="1431740" cy="1005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23" y="8875092"/>
            <a:ext cx="1384864" cy="979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42" y="712893"/>
            <a:ext cx="7183200" cy="919031"/>
          </a:xfrm>
        </p:spPr>
        <p:txBody>
          <a:bodyPr/>
          <a:lstStyle/>
          <a:p>
            <a:pPr algn="ctr"/>
            <a:r>
              <a:rPr lang="tr-TR" dirty="0" smtClean="0"/>
              <a:t>PROJE BİLGİLERİ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2239" y="1890316"/>
            <a:ext cx="7056784" cy="741682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tr-TR" b="1" dirty="0"/>
              <a:t>Proje Süresi</a:t>
            </a:r>
            <a:r>
              <a:rPr lang="tr-TR" dirty="0"/>
              <a:t>	</a:t>
            </a:r>
            <a:r>
              <a:rPr lang="tr-TR" dirty="0" smtClean="0"/>
              <a:t>                :  </a:t>
            </a:r>
            <a:r>
              <a:rPr lang="tr-TR" dirty="0"/>
              <a:t>12 ay</a:t>
            </a:r>
          </a:p>
          <a:p>
            <a:pPr marL="0" indent="0" algn="just">
              <a:buNone/>
            </a:pPr>
            <a:r>
              <a:rPr lang="tr-TR" dirty="0"/>
              <a:t> </a:t>
            </a:r>
          </a:p>
          <a:p>
            <a:pPr marL="0" indent="0" algn="just">
              <a:buNone/>
            </a:pPr>
            <a:r>
              <a:rPr lang="tr-TR" b="1" dirty="0" smtClean="0"/>
              <a:t>Yurt </a:t>
            </a:r>
            <a:r>
              <a:rPr lang="tr-TR" b="1" dirty="0"/>
              <a:t>Dışı </a:t>
            </a:r>
            <a:r>
              <a:rPr lang="tr-TR" b="1" dirty="0" smtClean="0"/>
              <a:t>Hareketlilik Tarihi  </a:t>
            </a:r>
            <a:r>
              <a:rPr lang="tr-TR" dirty="0" smtClean="0"/>
              <a:t>        :</a:t>
            </a:r>
            <a:r>
              <a:rPr lang="is-IS" dirty="0" smtClean="0"/>
              <a:t>  </a:t>
            </a:r>
            <a:r>
              <a:rPr lang="tr-TR" dirty="0" smtClean="0"/>
              <a:t>28.01</a:t>
            </a:r>
            <a:r>
              <a:rPr lang="is-IS" dirty="0" smtClean="0"/>
              <a:t>.2018-</a:t>
            </a:r>
            <a:r>
              <a:rPr lang="tr-TR" dirty="0" smtClean="0"/>
              <a:t>17.02</a:t>
            </a:r>
            <a:r>
              <a:rPr lang="is-IS" dirty="0" smtClean="0"/>
              <a:t>.2018 (</a:t>
            </a:r>
            <a:r>
              <a:rPr lang="tr-TR" dirty="0" smtClean="0"/>
              <a:t>3</a:t>
            </a:r>
            <a:r>
              <a:rPr lang="is-IS" dirty="0" smtClean="0"/>
              <a:t> </a:t>
            </a:r>
            <a:r>
              <a:rPr lang="is-IS" dirty="0"/>
              <a:t>hafta) </a:t>
            </a:r>
          </a:p>
          <a:p>
            <a:pPr marL="0" indent="0" algn="just">
              <a:buNone/>
            </a:pPr>
            <a:r>
              <a:rPr lang="tr-TR" dirty="0"/>
              <a:t> </a:t>
            </a:r>
            <a:endParaRPr lang="tr-TR" dirty="0" smtClean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b="1" dirty="0" smtClean="0"/>
              <a:t>Projenin </a:t>
            </a:r>
            <a:r>
              <a:rPr lang="tr-TR" b="1" dirty="0"/>
              <a:t>Hedef </a:t>
            </a:r>
            <a:r>
              <a:rPr lang="tr-TR" b="1" dirty="0" smtClean="0"/>
              <a:t>Grupları: </a:t>
            </a:r>
            <a:r>
              <a:rPr lang="tr-TR" dirty="0" smtClean="0"/>
              <a:t>Bilişim teknolojileri</a:t>
            </a:r>
            <a:r>
              <a:rPr lang="tr-TR" sz="3300" dirty="0" smtClean="0"/>
              <a:t> </a:t>
            </a:r>
            <a:r>
              <a:rPr lang="tr-TR" sz="3300" dirty="0"/>
              <a:t>ve </a:t>
            </a:r>
            <a:r>
              <a:rPr lang="tr-TR" sz="3300" dirty="0" smtClean="0"/>
              <a:t>Tesisat ve İklimlendirme Teknolojisi </a:t>
            </a:r>
            <a:r>
              <a:rPr lang="tr-TR" sz="3300" dirty="0"/>
              <a:t>alanlarında eğitim almakta olan </a:t>
            </a:r>
            <a:r>
              <a:rPr lang="tr-TR" sz="3300" dirty="0" smtClean="0"/>
              <a:t>öğrenciler</a:t>
            </a:r>
          </a:p>
          <a:p>
            <a:pPr marL="0" indent="0" algn="just">
              <a:buNone/>
            </a:pPr>
            <a:r>
              <a:rPr lang="tr-TR" sz="3300" dirty="0" smtClean="0"/>
              <a:t> </a:t>
            </a:r>
            <a:r>
              <a:rPr lang="tr-TR" dirty="0"/>
              <a:t> </a:t>
            </a:r>
          </a:p>
          <a:p>
            <a:pPr marL="0" indent="0" algn="just">
              <a:buNone/>
            </a:pPr>
            <a:r>
              <a:rPr lang="tr-TR" sz="3300" b="1" dirty="0" smtClean="0"/>
              <a:t>Projenin Genel Amacı      </a:t>
            </a:r>
          </a:p>
          <a:p>
            <a:pPr marL="0" indent="0" algn="just">
              <a:buNone/>
            </a:pPr>
            <a:r>
              <a:rPr lang="tr-TR" dirty="0" smtClean="0"/>
              <a:t>Avrupa </a:t>
            </a:r>
            <a:r>
              <a:rPr lang="tr-TR" dirty="0"/>
              <a:t>2020 stratejisine uygun şekilde ve Türkiye 2023 Vizyonunda belirtilen büyüme ve istihdam hedefine hizmet etmek; yerel-bölgesel düzeyde sanayi ve hizmet sektörlerinin ihtiyacı olan nitelikli insan gücünü yetiştirerek toplumsal kalkınmaya katkı sağlamaktır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sz="3300" b="1" dirty="0"/>
              <a:t>Projenin </a:t>
            </a:r>
            <a:r>
              <a:rPr lang="tr-TR" sz="3300" b="1" dirty="0" smtClean="0"/>
              <a:t>Özel Amaçları        </a:t>
            </a:r>
            <a:endParaRPr lang="tr-TR" sz="3300" b="1" dirty="0"/>
          </a:p>
          <a:p>
            <a:r>
              <a:rPr lang="tr-TR" dirty="0"/>
              <a:t>*Okulda Tesisat ve Bilişim Tek. alanında eğitim almakta olan ve TR83'te sanayi ve hizmet sektöründe istihdam edilebilecek/girişimcilik yapabilecek 10'u imkanı kısıtlı </a:t>
            </a:r>
            <a:r>
              <a:rPr lang="tr-TR" dirty="0" smtClean="0"/>
              <a:t>18 </a:t>
            </a:r>
            <a:r>
              <a:rPr lang="tr-TR" dirty="0"/>
              <a:t>öğrencinin Almanya, </a:t>
            </a:r>
            <a:r>
              <a:rPr lang="tr-TR" dirty="0" smtClean="0"/>
              <a:t>Macaristan </a:t>
            </a:r>
            <a:r>
              <a:rPr lang="tr-TR" dirty="0"/>
              <a:t>ve Letonya’daki okul ve işletmelerde uygulamalı eğitim alması</a:t>
            </a:r>
          </a:p>
          <a:p>
            <a:r>
              <a:rPr lang="tr-TR" dirty="0"/>
              <a:t>*Bölgede kalite ve verimin artmasına katkı sağlamak için kendi işinde/işletmelerde çalışacak katılımcılarımızın; gelişen ve değişen teknoloji ile hizmet üretim şartlarına uyumlu hale getirilmesi</a:t>
            </a:r>
          </a:p>
          <a:p>
            <a:r>
              <a:rPr lang="tr-TR" dirty="0"/>
              <a:t>*Öğrencilerin mesleki/kişisel yetilerinin artırılması, dilsel ve çapraz becerilerinin geliştirilmesi</a:t>
            </a:r>
          </a:p>
          <a:p>
            <a:r>
              <a:rPr lang="tr-TR" dirty="0"/>
              <a:t>*İlçemizde ve TR83'te var olan/oluşması beklenen yeni istihdam ve girişimcilik fırsatlarının katılımcılarca değerlendirmesi</a:t>
            </a:r>
          </a:p>
          <a:p>
            <a:r>
              <a:rPr lang="tr-TR" dirty="0"/>
              <a:t>*Okulun uluslararsılaşma ve kalite geliştirmesine katkıda bulunulması</a:t>
            </a:r>
          </a:p>
          <a:p>
            <a:r>
              <a:rPr lang="tr-TR" dirty="0"/>
              <a:t>*Okul-sanayi-hizmet sektörü-politik otorite-toplum işbirliğinin pekiştirilmesinin desteklenmesi</a:t>
            </a:r>
          </a:p>
          <a:p>
            <a:r>
              <a:rPr lang="tr-TR" dirty="0"/>
              <a:t>*Karşılıklı kültürel etkileşimler sonucu katılımcıların AB adaptasyon sürecine katkı sağlanmasıdır</a:t>
            </a:r>
            <a:br>
              <a:rPr lang="tr-TR" dirty="0"/>
            </a:b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42" y="712893"/>
            <a:ext cx="7183200" cy="919031"/>
          </a:xfrm>
        </p:spPr>
        <p:txBody>
          <a:bodyPr/>
          <a:lstStyle/>
          <a:p>
            <a:pPr algn="ctr"/>
            <a:r>
              <a:rPr lang="tr-TR" dirty="0" smtClean="0"/>
              <a:t>PROJE HAKKINDA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2042" y="1962324"/>
            <a:ext cx="6984973" cy="777686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tr-TR" sz="2100" b="1" dirty="0"/>
              <a:t>Proje </a:t>
            </a:r>
            <a:r>
              <a:rPr lang="tr-TR" sz="2100" b="1" dirty="0" smtClean="0"/>
              <a:t>Uygulaması</a:t>
            </a:r>
            <a:r>
              <a:rPr lang="tr-TR" sz="2000" dirty="0" smtClean="0"/>
              <a:t>                 </a:t>
            </a:r>
          </a:p>
          <a:p>
            <a:pPr marL="0" indent="0" algn="just">
              <a:buNone/>
            </a:pPr>
            <a:r>
              <a:rPr lang="tr-TR" sz="2100" dirty="0" smtClean="0"/>
              <a:t>Yurt </a:t>
            </a:r>
            <a:r>
              <a:rPr lang="tr-TR" sz="2100" dirty="0"/>
              <a:t>dışı faaliyetler </a:t>
            </a:r>
            <a:r>
              <a:rPr lang="tr-TR" sz="2100" dirty="0" smtClean="0"/>
              <a:t>kapsamında</a:t>
            </a:r>
            <a:r>
              <a:rPr lang="tr-TR" sz="2000" dirty="0" smtClean="0"/>
              <a:t>;</a:t>
            </a:r>
          </a:p>
          <a:p>
            <a:pPr marL="0" indent="0" algn="just">
              <a:buNone/>
            </a:pPr>
            <a:r>
              <a:rPr lang="tr-TR" sz="2200" dirty="0" smtClean="0"/>
              <a:t>28.01.2018-17.02.2018 tarihleri </a:t>
            </a:r>
            <a:r>
              <a:rPr lang="tr-TR" sz="2200" dirty="0"/>
              <a:t>arasında </a:t>
            </a:r>
            <a:r>
              <a:rPr lang="tr-TR" sz="2200" dirty="0" smtClean="0"/>
              <a:t>(3 </a:t>
            </a:r>
            <a:r>
              <a:rPr lang="tr-TR" sz="2200" dirty="0"/>
              <a:t>hafta</a:t>
            </a:r>
            <a:r>
              <a:rPr lang="tr-TR" sz="2200" dirty="0" smtClean="0"/>
              <a:t>);</a:t>
            </a:r>
          </a:p>
          <a:p>
            <a:pPr marL="0" indent="0" algn="just">
              <a:buNone/>
            </a:pPr>
            <a:endParaRPr lang="tr-TR" sz="2200" dirty="0"/>
          </a:p>
          <a:p>
            <a:pPr marL="0" indent="0" algn="just">
              <a:buNone/>
            </a:pPr>
            <a:r>
              <a:rPr lang="tr-TR" sz="2200" dirty="0" smtClean="0"/>
              <a:t>Blişim Teknolojileri  Alanından 6 öğrenci Almanya’da ITNT İşletmesinde,</a:t>
            </a:r>
          </a:p>
          <a:p>
            <a:pPr marL="0" indent="0" algn="just">
              <a:buNone/>
            </a:pPr>
            <a:endParaRPr lang="tr-TR" sz="2200" dirty="0"/>
          </a:p>
          <a:p>
            <a:pPr marL="0" indent="0" algn="just">
              <a:buNone/>
            </a:pPr>
            <a:r>
              <a:rPr lang="tr-TR" sz="2200" dirty="0" smtClean="0"/>
              <a:t>Tesisat ve İklimlendirme </a:t>
            </a:r>
            <a:r>
              <a:rPr lang="tr-TR" sz="2400" dirty="0" smtClean="0"/>
              <a:t> </a:t>
            </a:r>
            <a:r>
              <a:rPr lang="tr-TR" sz="2200" dirty="0" smtClean="0"/>
              <a:t>Alanından 6 </a:t>
            </a:r>
            <a:r>
              <a:rPr lang="tr-TR" sz="2200" dirty="0"/>
              <a:t>öğrenci </a:t>
            </a:r>
            <a:r>
              <a:rPr lang="tr-TR" sz="2200" dirty="0" smtClean="0"/>
              <a:t>Macaristan’da </a:t>
            </a:r>
            <a:r>
              <a:rPr lang="tr-TR" sz="2200" dirty="0"/>
              <a:t>Kaposvári SZC Lamping meslek </a:t>
            </a:r>
            <a:r>
              <a:rPr lang="tr-TR" sz="2200" dirty="0" smtClean="0"/>
              <a:t>okulunda,</a:t>
            </a:r>
          </a:p>
          <a:p>
            <a:pPr marL="0" indent="0" algn="just">
              <a:buNone/>
            </a:pPr>
            <a:endParaRPr lang="tr-TR" sz="2200" dirty="0"/>
          </a:p>
          <a:p>
            <a:pPr marL="0" indent="0" algn="just">
              <a:buNone/>
            </a:pPr>
            <a:r>
              <a:rPr lang="tr-TR" sz="2000" dirty="0"/>
              <a:t>Bilişim Teknolojileri  Alanından 6 öğrenci</a:t>
            </a:r>
            <a:r>
              <a:rPr lang="tr-TR" sz="2100" dirty="0" smtClean="0"/>
              <a:t> Letonya’da </a:t>
            </a:r>
            <a:r>
              <a:rPr lang="tr-TR" sz="2100" dirty="0"/>
              <a:t>Daugavpils Tehnikums </a:t>
            </a:r>
            <a:r>
              <a:rPr lang="tr-TR" sz="2100" dirty="0" smtClean="0"/>
              <a:t>meslek okulunda</a:t>
            </a:r>
            <a:r>
              <a:rPr lang="tr-TR" sz="2100" dirty="0"/>
              <a:t> </a:t>
            </a:r>
            <a:r>
              <a:rPr lang="tr-TR" sz="2100" dirty="0" smtClean="0"/>
              <a:t>staj yapmışlardır.</a:t>
            </a:r>
          </a:p>
          <a:p>
            <a:pPr marL="0" indent="0" algn="just">
              <a:buNone/>
            </a:pPr>
            <a:endParaRPr lang="tr-TR" sz="2100" dirty="0"/>
          </a:p>
          <a:p>
            <a:pPr marL="0" indent="0" algn="just">
              <a:buNone/>
            </a:pPr>
            <a:r>
              <a:rPr lang="tr-TR" sz="2100" b="1" dirty="0" smtClean="0"/>
              <a:t>Hareketlilik sonunda;</a:t>
            </a:r>
          </a:p>
          <a:p>
            <a:pPr marL="0" indent="0" algn="just">
              <a:buNone/>
            </a:pPr>
            <a:r>
              <a:rPr lang="tr-TR" sz="2100" dirty="0"/>
              <a:t>*Blişim Teknolojileri  </a:t>
            </a:r>
            <a:r>
              <a:rPr lang="tr-TR" sz="2100" dirty="0" smtClean="0"/>
              <a:t>Alanında katılımcılar</a:t>
            </a:r>
            <a:r>
              <a:rPr lang="tr-TR" sz="2100" dirty="0"/>
              <a:t>;</a:t>
            </a:r>
          </a:p>
          <a:p>
            <a:pPr marL="0" indent="0" algn="just">
              <a:buNone/>
            </a:pPr>
            <a:r>
              <a:rPr lang="tr-TR" sz="2100" dirty="0"/>
              <a:t>3D Yazıcı kullanımı-periyodik bakım onarımı ve ürün tasarımı,3 boyutlu katı modelleme yazılımı Solidworks </a:t>
            </a:r>
            <a:r>
              <a:rPr lang="tr-TR" sz="2100" dirty="0" smtClean="0"/>
              <a:t>2017’yi</a:t>
            </a:r>
          </a:p>
          <a:p>
            <a:pPr marL="0" indent="0" algn="just">
              <a:buNone/>
            </a:pPr>
            <a:endParaRPr lang="tr-TR" sz="2100" dirty="0"/>
          </a:p>
          <a:p>
            <a:pPr marL="0" indent="0" algn="just">
              <a:buNone/>
            </a:pPr>
            <a:r>
              <a:rPr lang="tr-TR" sz="2100" dirty="0"/>
              <a:t>* Blişim Teknolojileri  Alanında katılımcılar;</a:t>
            </a:r>
          </a:p>
          <a:p>
            <a:pPr marL="0" indent="0" algn="just">
              <a:buNone/>
            </a:pPr>
            <a:r>
              <a:rPr lang="tr-TR" sz="2100" dirty="0" smtClean="0"/>
              <a:t>E-ticaret</a:t>
            </a:r>
            <a:r>
              <a:rPr lang="tr-TR" sz="2100" dirty="0"/>
              <a:t>, e-ticaret girişimciliği ve dünyada en çok kullanılan web site tasarım yazılımı Dreamweaver </a:t>
            </a:r>
            <a:r>
              <a:rPr lang="tr-TR" sz="2100" dirty="0" smtClean="0"/>
              <a:t>CC’yi</a:t>
            </a:r>
          </a:p>
          <a:p>
            <a:pPr marL="0" indent="0" algn="just">
              <a:buNone/>
            </a:pPr>
            <a:endParaRPr lang="tr-TR" sz="2100" dirty="0"/>
          </a:p>
          <a:p>
            <a:pPr marL="0" indent="0" algn="just">
              <a:buNone/>
            </a:pPr>
            <a:r>
              <a:rPr lang="tr-TR" sz="2100" dirty="0" smtClean="0"/>
              <a:t>*Tesisat ve İklimlendirme Teknolojisi </a:t>
            </a:r>
            <a:r>
              <a:rPr lang="tr-TR" sz="2100" dirty="0"/>
              <a:t>Alanında katılımcılar;</a:t>
            </a:r>
          </a:p>
          <a:p>
            <a:pPr marL="0" indent="0" algn="just">
              <a:buNone/>
            </a:pPr>
            <a:r>
              <a:rPr lang="tr-TR" sz="2100" dirty="0"/>
              <a:t>-Doğalgaz tesisatçılığı, yeni teknoloji doğalgaz sistemlerinin kurulum-periyodik bakımı ve onarımı</a:t>
            </a:r>
          </a:p>
          <a:p>
            <a:pPr marL="0" indent="0" algn="just">
              <a:buNone/>
            </a:pPr>
            <a:r>
              <a:rPr lang="tr-TR" sz="2100" dirty="0" smtClean="0"/>
              <a:t>öğrenmiştir.</a:t>
            </a:r>
          </a:p>
          <a:p>
            <a:pPr marL="0" indent="0" algn="just">
              <a:buNone/>
            </a:pPr>
            <a:endParaRPr lang="tr-TR" sz="2100" b="1" dirty="0" smtClean="0"/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100" b="1" dirty="0"/>
              <a:t>Proje </a:t>
            </a:r>
            <a:r>
              <a:rPr lang="tr-TR" sz="2100" b="1" dirty="0" smtClean="0"/>
              <a:t>Hazrılık Faaliyetleri</a:t>
            </a:r>
            <a:r>
              <a:rPr lang="tr-TR" sz="2000" dirty="0"/>
              <a:t>	</a:t>
            </a:r>
            <a:r>
              <a:rPr lang="tr-TR" sz="2000" dirty="0" smtClean="0"/>
              <a:t>          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100" dirty="0" smtClean="0"/>
              <a:t>Pratik </a:t>
            </a:r>
            <a:r>
              <a:rPr lang="tr-TR" sz="2100" dirty="0"/>
              <a:t>İngilizce kursu</a:t>
            </a:r>
          </a:p>
          <a:p>
            <a:pPr algn="just">
              <a:buFont typeface="Wingdings" pitchFamily="2" charset="2"/>
              <a:buChar char="v"/>
            </a:pPr>
            <a:r>
              <a:rPr lang="tr-TR" sz="2100" dirty="0" smtClean="0"/>
              <a:t>Mesleki </a:t>
            </a:r>
            <a:r>
              <a:rPr lang="tr-TR" sz="2100" dirty="0"/>
              <a:t>İngilizce Kursu</a:t>
            </a:r>
          </a:p>
          <a:p>
            <a:pPr algn="just">
              <a:buFont typeface="Wingdings" pitchFamily="2" charset="2"/>
              <a:buChar char="v"/>
            </a:pPr>
            <a:r>
              <a:rPr lang="tr-TR" sz="2100" dirty="0" smtClean="0"/>
              <a:t>Mesleki </a:t>
            </a:r>
            <a:r>
              <a:rPr lang="tr-TR" sz="2100" dirty="0"/>
              <a:t>Hazırlık Kursu</a:t>
            </a:r>
          </a:p>
          <a:p>
            <a:pPr algn="just">
              <a:buFont typeface="Wingdings" pitchFamily="2" charset="2"/>
              <a:buChar char="v"/>
            </a:pPr>
            <a:r>
              <a:rPr lang="tr-TR" sz="2100" dirty="0" smtClean="0"/>
              <a:t>Kültürel </a:t>
            </a:r>
            <a:r>
              <a:rPr lang="tr-TR" sz="2100" dirty="0"/>
              <a:t>Hazırlık </a:t>
            </a:r>
            <a:r>
              <a:rPr lang="tr-TR" sz="2100" dirty="0" smtClean="0"/>
              <a:t>Kursu</a:t>
            </a:r>
          </a:p>
          <a:p>
            <a:pPr algn="just">
              <a:buFont typeface="Wingdings" pitchFamily="2" charset="2"/>
              <a:buChar char="v"/>
            </a:pPr>
            <a:r>
              <a:rPr lang="tr-TR" sz="2100" dirty="0" smtClean="0"/>
              <a:t>Girişimcilik Kursu</a:t>
            </a:r>
            <a:endParaRPr lang="tr-TR" sz="2100" dirty="0"/>
          </a:p>
          <a:p>
            <a:pPr marL="0" indent="0" algn="just">
              <a:buNone/>
            </a:pPr>
            <a:endParaRPr lang="tr-TR" sz="2100" dirty="0"/>
          </a:p>
          <a:p>
            <a:pPr marL="0" indent="0" algn="just">
              <a:buNone/>
            </a:pPr>
            <a:r>
              <a:rPr lang="tr-TR" sz="2100" b="1" dirty="0"/>
              <a:t>Projenin Sonucu            </a:t>
            </a:r>
            <a:r>
              <a:rPr lang="tr-TR" sz="2100" b="1" dirty="0" smtClean="0"/>
              <a:t> </a:t>
            </a:r>
            <a:endParaRPr lang="tr-TR" sz="2100" dirty="0" smtClean="0"/>
          </a:p>
          <a:p>
            <a:pPr marL="0" indent="0" algn="just">
              <a:buNone/>
            </a:pPr>
            <a:r>
              <a:rPr lang="tr-TR" sz="2100" dirty="0" smtClean="0"/>
              <a:t>Projede </a:t>
            </a:r>
            <a:r>
              <a:rPr lang="tr-TR" sz="2100" dirty="0"/>
              <a:t>hazırlık eğitimleri ve yurt dışı faaliyetler </a:t>
            </a:r>
            <a:r>
              <a:rPr lang="tr-TR" sz="2100" dirty="0" smtClean="0"/>
              <a:t>gerçekleştirilmiştir. Yaygınlaştırma </a:t>
            </a:r>
            <a:r>
              <a:rPr lang="tr-TR" sz="2100" dirty="0"/>
              <a:t>faaliyetleri </a:t>
            </a:r>
            <a:r>
              <a:rPr lang="tr-TR" sz="2100" dirty="0" smtClean="0"/>
              <a:t>de devam etmektedir. </a:t>
            </a:r>
          </a:p>
          <a:p>
            <a:pPr marL="0" indent="0" algn="just">
              <a:buNone/>
            </a:pPr>
            <a:endParaRPr lang="tr-TR" sz="2100" dirty="0"/>
          </a:p>
          <a:p>
            <a:pPr marL="0" indent="0" algn="just">
              <a:buNone/>
            </a:pPr>
            <a:r>
              <a:rPr lang="tr-TR" sz="2100" dirty="0" smtClean="0"/>
              <a:t>Hazırlık Çalışmaları ve Yurtdışı Hareketlilikler sonunda </a:t>
            </a:r>
            <a:r>
              <a:rPr lang="tr-TR" sz="2100" dirty="0"/>
              <a:t>katılımcılara </a:t>
            </a:r>
            <a:r>
              <a:rPr lang="tr-TR" sz="2100" dirty="0" smtClean="0"/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tr-TR" sz="2100" dirty="0" smtClean="0"/>
              <a:t>İngilizce </a:t>
            </a:r>
            <a:r>
              <a:rPr lang="tr-TR" sz="2100" dirty="0"/>
              <a:t>eğitimi sertifikası, </a:t>
            </a:r>
            <a:endParaRPr lang="tr-TR" sz="2100" dirty="0" smtClean="0"/>
          </a:p>
          <a:p>
            <a:pPr algn="just">
              <a:buFont typeface="Wingdings" pitchFamily="2" charset="2"/>
              <a:buChar char="v"/>
            </a:pPr>
            <a:r>
              <a:rPr lang="tr-TR" sz="2100" dirty="0" smtClean="0"/>
              <a:t>Mesleki ve Kültürel </a:t>
            </a:r>
            <a:r>
              <a:rPr lang="tr-TR" sz="2100" dirty="0"/>
              <a:t>hazırlık kursu sertifikası, </a:t>
            </a:r>
            <a:endParaRPr lang="tr-TR" sz="2100" dirty="0" smtClean="0"/>
          </a:p>
          <a:p>
            <a:pPr algn="just">
              <a:buFont typeface="Wingdings" pitchFamily="2" charset="2"/>
              <a:buChar char="v"/>
            </a:pPr>
            <a:r>
              <a:rPr lang="tr-TR" sz="2100" dirty="0" smtClean="0"/>
              <a:t>Yurt </a:t>
            </a:r>
            <a:r>
              <a:rPr lang="tr-TR" sz="2100" dirty="0"/>
              <a:t>dışı </a:t>
            </a:r>
            <a:r>
              <a:rPr lang="tr-TR" sz="2100" dirty="0" smtClean="0"/>
              <a:t>staj çalışmalarına </a:t>
            </a:r>
            <a:r>
              <a:rPr lang="tr-TR" sz="2100" dirty="0"/>
              <a:t>ilişkin katılım </a:t>
            </a:r>
            <a:r>
              <a:rPr lang="tr-TR" sz="2100" dirty="0" smtClean="0"/>
              <a:t>sertifikası,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100" dirty="0" err="1" smtClean="0"/>
              <a:t>Europass</a:t>
            </a:r>
            <a:r>
              <a:rPr lang="tr-TR" sz="2100" dirty="0" smtClean="0"/>
              <a:t> </a:t>
            </a:r>
            <a:r>
              <a:rPr lang="tr-TR" sz="2100" dirty="0" err="1" smtClean="0"/>
              <a:t>Mobility</a:t>
            </a:r>
            <a:r>
              <a:rPr lang="tr-TR" sz="2100" dirty="0" smtClean="0"/>
              <a:t> belgesi,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100" dirty="0" err="1" smtClean="0"/>
              <a:t>Europass</a:t>
            </a:r>
            <a:r>
              <a:rPr lang="tr-TR" sz="2100" dirty="0" smtClean="0"/>
              <a:t> CV belgesi verilmiştir</a:t>
            </a:r>
            <a:r>
              <a:rPr lang="tr-TR" sz="2100" dirty="0"/>
              <a:t>. </a:t>
            </a:r>
            <a:endParaRPr lang="tr-TR" sz="2100" dirty="0" smtClean="0"/>
          </a:p>
          <a:p>
            <a:pPr marL="0" indent="0" algn="just">
              <a:buNone/>
            </a:pPr>
            <a:endParaRPr lang="tr-TR" sz="2100" dirty="0" smtClean="0"/>
          </a:p>
          <a:p>
            <a:pPr marL="0" indent="0" algn="just">
              <a:buNone/>
            </a:pPr>
            <a:endParaRPr lang="tr-TR" sz="2100" dirty="0" smtClean="0"/>
          </a:p>
          <a:p>
            <a:pPr marL="0" indent="0" algn="just">
              <a:buNone/>
            </a:pPr>
            <a:r>
              <a:rPr lang="tr-TR" sz="2100" dirty="0" smtClean="0"/>
              <a:t>Proje </a:t>
            </a:r>
            <a:r>
              <a:rPr lang="tr-TR" sz="2100" dirty="0"/>
              <a:t>sonucunda </a:t>
            </a:r>
            <a:r>
              <a:rPr lang="tr-TR" sz="2100" dirty="0" smtClean="0"/>
              <a:t>katılımcı </a:t>
            </a:r>
            <a:r>
              <a:rPr lang="tr-TR" sz="2100" dirty="0"/>
              <a:t>öğrenciler ilgili meslek alanlarında </a:t>
            </a:r>
            <a:r>
              <a:rPr lang="tr-TR" sz="2100" dirty="0" smtClean="0"/>
              <a:t>bilgi</a:t>
            </a:r>
            <a:r>
              <a:rPr lang="tr-TR" sz="2100" dirty="0"/>
              <a:t>, beceri ve deneyimler </a:t>
            </a:r>
            <a:r>
              <a:rPr lang="tr-TR" sz="2100" dirty="0" smtClean="0"/>
              <a:t>elde ederek ilgili sektörün </a:t>
            </a:r>
            <a:r>
              <a:rPr lang="tr-TR" sz="2100" dirty="0"/>
              <a:t>talep ettiği niteliklere sahip </a:t>
            </a:r>
            <a:r>
              <a:rPr lang="tr-TR" sz="2100" dirty="0" smtClean="0"/>
              <a:t>olmuşlar ve kültürel</a:t>
            </a:r>
            <a:r>
              <a:rPr lang="tr-TR" sz="2100" dirty="0"/>
              <a:t>, dilsel ve diğer çapraz alanlarda beceriler </a:t>
            </a:r>
            <a:r>
              <a:rPr lang="tr-TR" sz="2100" dirty="0" smtClean="0"/>
              <a:t>geliştirmişlerdir.</a:t>
            </a:r>
          </a:p>
          <a:p>
            <a:pPr marL="0" indent="0" algn="just">
              <a:buNone/>
            </a:pPr>
            <a:r>
              <a:rPr lang="tr-TR" sz="2100" dirty="0" smtClean="0"/>
              <a:t> </a:t>
            </a:r>
          </a:p>
          <a:p>
            <a:pPr marL="0" indent="0" algn="just">
              <a:buNone/>
            </a:pPr>
            <a:endParaRPr lang="tr-TR" sz="2100" dirty="0"/>
          </a:p>
          <a:p>
            <a:pPr marL="0" indent="0" algn="just">
              <a:buNone/>
            </a:pPr>
            <a:r>
              <a:rPr lang="tr-TR" sz="2100" dirty="0" smtClean="0"/>
              <a:t>Orta </a:t>
            </a:r>
            <a:r>
              <a:rPr lang="tr-TR" sz="2100" dirty="0"/>
              <a:t>ve uzun vadede; </a:t>
            </a:r>
            <a:r>
              <a:rPr lang="tr-TR" sz="2100" dirty="0" smtClean="0"/>
              <a:t>Öğrencilerin </a:t>
            </a:r>
            <a:r>
              <a:rPr lang="tr-TR" sz="2100" dirty="0"/>
              <a:t>Uluslararası kültürel değerlere sahip, ufku geniş, vizyon sahibi bireyler </a:t>
            </a:r>
            <a:r>
              <a:rPr lang="tr-TR" sz="2100" dirty="0" smtClean="0"/>
              <a:t>olmaları, okulumuzun uluslararası </a:t>
            </a:r>
            <a:r>
              <a:rPr lang="tr-TR" sz="2100" dirty="0"/>
              <a:t>ortaklıklarla sürdürülebilir işbirlikleri </a:t>
            </a:r>
            <a:r>
              <a:rPr lang="tr-TR" sz="2100" dirty="0" smtClean="0"/>
              <a:t>geliştirmesi, </a:t>
            </a:r>
            <a:r>
              <a:rPr lang="tr-TR" sz="2100" dirty="0"/>
              <a:t>yönetimsel kalite ve </a:t>
            </a:r>
            <a:r>
              <a:rPr lang="tr-TR" sz="2100" dirty="0" smtClean="0"/>
              <a:t>kapasitesini artırması, </a:t>
            </a:r>
            <a:r>
              <a:rPr lang="tr-TR" sz="2100" dirty="0"/>
              <a:t>bölgesel, ulusal ve uluslararası stratejilere ve planlara katkı </a:t>
            </a:r>
            <a:r>
              <a:rPr lang="tr-TR" sz="2100" dirty="0" smtClean="0"/>
              <a:t>sağlaması beklenmektedir.</a:t>
            </a:r>
            <a:endParaRPr lang="tr-TR" sz="2100" dirty="0"/>
          </a:p>
          <a:p>
            <a:pPr marL="0" indent="0" algn="just">
              <a:buNone/>
            </a:pPr>
            <a:endParaRPr lang="tr-TR" sz="2100" dirty="0" smtClean="0"/>
          </a:p>
          <a:p>
            <a:pPr marL="0" indent="0" algn="just">
              <a:buNone/>
            </a:pPr>
            <a:endParaRPr lang="tr-TR" sz="2100" dirty="0" smtClean="0"/>
          </a:p>
          <a:p>
            <a:pPr marL="0" indent="0" algn="just">
              <a:buNone/>
            </a:pPr>
            <a:endParaRPr lang="tr-TR" sz="2100" dirty="0"/>
          </a:p>
          <a:p>
            <a:pPr marL="0" indent="0" algn="just">
              <a:buNone/>
            </a:pPr>
            <a:endParaRPr lang="tr-TR" sz="2100" dirty="0" smtClean="0"/>
          </a:p>
          <a:p>
            <a:pPr marL="0" indent="0" algn="just">
              <a:buNone/>
            </a:pPr>
            <a:endParaRPr lang="tr-TR" sz="21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4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42" y="712893"/>
            <a:ext cx="7183200" cy="91903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HAZIRLIK EĞİTİMLERİ VE TOPLANTILAR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6" name="5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7" y="2203428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7" y="2203428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5" y="7023894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7" y="4619081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57" y="4698629"/>
            <a:ext cx="2370453" cy="177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24" y="7021313"/>
            <a:ext cx="2476517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Metin kutusu 2"/>
          <p:cNvSpPr txBox="1"/>
          <p:nvPr/>
        </p:nvSpPr>
        <p:spPr>
          <a:xfrm>
            <a:off x="577827" y="4060816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Bilgilendirme Toplantısı</a:t>
            </a:r>
            <a:endParaRPr lang="tr-TR" sz="12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90005" y="6476469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Motivasyon Toplantısı</a:t>
            </a:r>
            <a:endParaRPr lang="tr-TR" sz="12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4506916" y="4060816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Seyahat Öncesi Son Toplantı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4511086" y="6476469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Motivasyon </a:t>
            </a:r>
            <a:r>
              <a:rPr lang="tr-TR" sz="1200" dirty="0" smtClean="0"/>
              <a:t>Toplantısı-2</a:t>
            </a:r>
            <a:endParaRPr lang="tr-TR" sz="12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590005" y="8981998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Kültürel Hazırlık</a:t>
            </a:r>
            <a:r>
              <a:rPr lang="tr-TR" sz="1200" dirty="0"/>
              <a:t> </a:t>
            </a:r>
            <a:r>
              <a:rPr lang="tr-TR" sz="1200" dirty="0" smtClean="0"/>
              <a:t>Eğitimi</a:t>
            </a:r>
            <a:endParaRPr lang="tr-TR" sz="1200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4511086" y="8947100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Mesleki ve Yabancı Dil Eğitimi</a:t>
            </a:r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3" y="7146900"/>
            <a:ext cx="2063603" cy="158123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40" y="7232507"/>
            <a:ext cx="1800200" cy="1440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2" y="2394372"/>
            <a:ext cx="1759061" cy="1440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42" y="2394372"/>
            <a:ext cx="1872209" cy="1515616"/>
          </a:xfrm>
          <a:prstGeom prst="rect">
            <a:avLst/>
          </a:prstGeom>
        </p:spPr>
      </p:pic>
      <p:pic>
        <p:nvPicPr>
          <p:cNvPr id="1026" name="Picture 2" descr="F:\AB ÖNCESİ FOTOLAR\151756043479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7" y="4842644"/>
            <a:ext cx="2207620" cy="144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19" y="4841603"/>
            <a:ext cx="2017613" cy="1513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042" y="712893"/>
            <a:ext cx="7183200" cy="919031"/>
          </a:xfrm>
        </p:spPr>
        <p:txBody>
          <a:bodyPr/>
          <a:lstStyle/>
          <a:p>
            <a:pPr algn="ctr"/>
            <a:r>
              <a:rPr lang="tr-TR" dirty="0" smtClean="0"/>
              <a:t>SEYAHAT FOTOĞRAFLARI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6" name="5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85" y="4630298"/>
            <a:ext cx="247651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0" y="2203428"/>
            <a:ext cx="247651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6" y="6967194"/>
            <a:ext cx="2414884" cy="181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6" y="4595578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Resi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18" y="6764685"/>
            <a:ext cx="2015141" cy="215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Metin kutusu 11"/>
          <p:cNvSpPr txBox="1"/>
          <p:nvPr/>
        </p:nvSpPr>
        <p:spPr>
          <a:xfrm>
            <a:off x="577827" y="4060816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Otogardan Hareket</a:t>
            </a:r>
            <a:endParaRPr lang="tr-TR" sz="12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577826" y="6476469"/>
            <a:ext cx="247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İstanbul Havalimanı</a:t>
            </a:r>
          </a:p>
          <a:p>
            <a:pPr algn="ctr"/>
            <a:endParaRPr lang="tr-TR" sz="12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4479013" y="8918600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Otele Gidiş</a:t>
            </a:r>
            <a:endParaRPr lang="tr-TR" sz="12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4522501" y="6487686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Uçuş</a:t>
            </a:r>
            <a:endParaRPr lang="tr-TR" sz="1200" dirty="0"/>
          </a:p>
        </p:txBody>
      </p:sp>
      <p:pic>
        <p:nvPicPr>
          <p:cNvPr id="19" name="6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85" y="2203428"/>
            <a:ext cx="247651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Metin kutusu 15"/>
          <p:cNvSpPr txBox="1"/>
          <p:nvPr/>
        </p:nvSpPr>
        <p:spPr>
          <a:xfrm>
            <a:off x="4511086" y="4060815"/>
            <a:ext cx="2431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Otogardan Hareket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742489" y="8918599"/>
            <a:ext cx="24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Uçuş</a:t>
            </a:r>
            <a:endParaRPr lang="tr-TR" sz="1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7" y="2394372"/>
            <a:ext cx="1872208" cy="151216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35" y="2424336"/>
            <a:ext cx="2016223" cy="1482204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36" y="4854821"/>
            <a:ext cx="2016222" cy="142798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7" y="7110165"/>
            <a:ext cx="1872208" cy="1620911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3" y="4776597"/>
            <a:ext cx="1993796" cy="149534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43" y="6786860"/>
            <a:ext cx="1872207" cy="2105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239" y="522164"/>
            <a:ext cx="7183200" cy="1249431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YURTDIŞI STAJ UYGULAMALARI 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6" name="5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7" y="2203428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7" y="2203428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7" y="4619081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7" y="4619081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86" y="7061212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6" y="7061212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Metin kutusu 11"/>
          <p:cNvSpPr txBox="1"/>
          <p:nvPr/>
        </p:nvSpPr>
        <p:spPr>
          <a:xfrm>
            <a:off x="505819" y="4067792"/>
            <a:ext cx="26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>
                <a:ea typeface="Batang" pitchFamily="18" charset="-127"/>
              </a:rPr>
              <a:t>Web Programcılığı </a:t>
            </a:r>
            <a:r>
              <a:rPr lang="tr-TR" sz="1200" dirty="0" smtClean="0"/>
              <a:t>Alanı </a:t>
            </a:r>
          </a:p>
          <a:p>
            <a:pPr algn="ctr"/>
            <a:r>
              <a:rPr lang="tr-TR" sz="1200" dirty="0" smtClean="0"/>
              <a:t>Öğrencilerinin Stajı</a:t>
            </a:r>
            <a:endParaRPr lang="tr-TR" sz="12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284688" y="4060816"/>
            <a:ext cx="269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ea typeface="Batang" pitchFamily="18" charset="-127"/>
              </a:rPr>
              <a:t>Web Programcılığı </a:t>
            </a:r>
            <a:r>
              <a:rPr lang="tr-TR" sz="1200" dirty="0"/>
              <a:t>Alanı </a:t>
            </a:r>
          </a:p>
          <a:p>
            <a:pPr algn="ctr"/>
            <a:r>
              <a:rPr lang="tr-TR" sz="1200" dirty="0" smtClean="0"/>
              <a:t>Öğrencilerinin </a:t>
            </a:r>
            <a:r>
              <a:rPr lang="tr-TR" sz="1200" dirty="0"/>
              <a:t>Stajı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577827" y="6483445"/>
            <a:ext cx="2698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ea typeface="Batang" pitchFamily="18" charset="-127"/>
              </a:rPr>
              <a:t>Web Programcılığı </a:t>
            </a:r>
            <a:r>
              <a:rPr lang="tr-TR" sz="1200" dirty="0"/>
              <a:t>Alanı </a:t>
            </a:r>
          </a:p>
          <a:p>
            <a:pPr algn="ctr"/>
            <a:r>
              <a:rPr lang="tr-TR" sz="1200" dirty="0" smtClean="0"/>
              <a:t>Öğrencilerinin </a:t>
            </a:r>
            <a:r>
              <a:rPr lang="tr-TR" sz="1200" dirty="0"/>
              <a:t>Stajı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356695" y="648344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ea typeface="Batang" pitchFamily="18" charset="-127"/>
              </a:rPr>
              <a:t>Web Programcılığı </a:t>
            </a:r>
            <a:r>
              <a:rPr lang="tr-TR" sz="1200" dirty="0"/>
              <a:t>Alanı </a:t>
            </a:r>
          </a:p>
          <a:p>
            <a:pPr algn="ctr"/>
            <a:r>
              <a:rPr lang="tr-TR" sz="1200" dirty="0" smtClean="0"/>
              <a:t>Öğrencilerinin </a:t>
            </a:r>
            <a:r>
              <a:rPr lang="tr-TR" sz="1200" dirty="0"/>
              <a:t>Stajı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577826" y="8918600"/>
            <a:ext cx="284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ea typeface="Batang" pitchFamily="18" charset="-127"/>
              </a:rPr>
              <a:t>Web Programcılığı </a:t>
            </a:r>
            <a:r>
              <a:rPr lang="tr-TR" sz="1200" dirty="0"/>
              <a:t>Alanı </a:t>
            </a:r>
          </a:p>
          <a:p>
            <a:pPr algn="ctr"/>
            <a:r>
              <a:rPr lang="tr-TR" sz="1200" dirty="0" smtClean="0"/>
              <a:t>Öğrencilerinin </a:t>
            </a:r>
            <a:r>
              <a:rPr lang="tr-TR" sz="1200" dirty="0"/>
              <a:t>Stajı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511086" y="8918599"/>
            <a:ext cx="2725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ea typeface="Batang" pitchFamily="18" charset="-127"/>
              </a:rPr>
              <a:t>Web Programcılığı </a:t>
            </a:r>
            <a:r>
              <a:rPr lang="tr-TR" sz="1200" dirty="0"/>
              <a:t>Alanı </a:t>
            </a:r>
          </a:p>
          <a:p>
            <a:pPr algn="ctr"/>
            <a:r>
              <a:rPr lang="tr-TR" sz="1200" dirty="0" smtClean="0"/>
              <a:t>Öğrencilerinin </a:t>
            </a:r>
            <a:r>
              <a:rPr lang="tr-TR" sz="1200" dirty="0"/>
              <a:t>Stajı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95" y="2322364"/>
            <a:ext cx="2088231" cy="1584176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43" y="2347444"/>
            <a:ext cx="1944216" cy="155909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95" y="4813826"/>
            <a:ext cx="2088231" cy="1467896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43" y="4813826"/>
            <a:ext cx="1944216" cy="146789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43" y="7218908"/>
            <a:ext cx="1944215" cy="1512168"/>
          </a:xfrm>
          <a:prstGeom prst="rect">
            <a:avLst/>
          </a:prstGeom>
        </p:spPr>
      </p:pic>
      <p:pic>
        <p:nvPicPr>
          <p:cNvPr id="1026" name="Picture 2" descr="C:\Users\asus\Desktop\AVRUPA HAREKETLİLİĞİ FOTOLARI-son\151792194003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5" y="7218908"/>
            <a:ext cx="208823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239" y="522164"/>
            <a:ext cx="7183200" cy="1249431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YURTDIŞI STAJ UYGULAMALARI 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6" name="5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7" y="2203428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1" y="2203428"/>
            <a:ext cx="247651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7" y="4619081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7" y="4619081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68" y="7292785"/>
            <a:ext cx="2167752" cy="162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8" y="7292785"/>
            <a:ext cx="2167752" cy="162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Metin kutusu 11"/>
          <p:cNvSpPr txBox="1"/>
          <p:nvPr/>
        </p:nvSpPr>
        <p:spPr>
          <a:xfrm>
            <a:off x="577827" y="4060816"/>
            <a:ext cx="247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Teknik Servis Alanı </a:t>
            </a:r>
          </a:p>
          <a:p>
            <a:pPr algn="ctr"/>
            <a:r>
              <a:rPr lang="tr-TR" sz="1200" dirty="0" smtClean="0"/>
              <a:t>Öğrencilerinin Stajı</a:t>
            </a:r>
            <a:endParaRPr lang="tr-TR" sz="12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506520" y="4060816"/>
            <a:ext cx="247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Teknik Servis Alanı </a:t>
            </a:r>
          </a:p>
          <a:p>
            <a:pPr algn="ctr"/>
            <a:r>
              <a:rPr lang="tr-TR" sz="1200" dirty="0" smtClean="0"/>
              <a:t>Öğrencilerinin </a:t>
            </a:r>
            <a:r>
              <a:rPr lang="tr-TR" sz="1200" dirty="0"/>
              <a:t>Stajı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577827" y="6483445"/>
            <a:ext cx="247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Teknik Servis Alanı </a:t>
            </a:r>
          </a:p>
          <a:p>
            <a:pPr algn="ctr"/>
            <a:r>
              <a:rPr lang="tr-TR" sz="1200" dirty="0" smtClean="0"/>
              <a:t>Öğrencilerinin </a:t>
            </a:r>
            <a:r>
              <a:rPr lang="tr-TR" sz="1200" dirty="0"/>
              <a:t>Stajı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506123" y="6483445"/>
            <a:ext cx="247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Teknik Servis Alanı </a:t>
            </a:r>
          </a:p>
          <a:p>
            <a:pPr algn="ctr"/>
            <a:r>
              <a:rPr lang="tr-TR" sz="1200" dirty="0" smtClean="0"/>
              <a:t>Öğrencilerinin </a:t>
            </a:r>
            <a:r>
              <a:rPr lang="tr-TR" sz="1200" dirty="0"/>
              <a:t>Stajı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577826" y="8918600"/>
            <a:ext cx="247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Teknik Servis Alanı </a:t>
            </a:r>
          </a:p>
          <a:p>
            <a:pPr algn="ctr"/>
            <a:r>
              <a:rPr lang="tr-TR" sz="1200" dirty="0" smtClean="0"/>
              <a:t>Öğrencilerinin </a:t>
            </a:r>
            <a:r>
              <a:rPr lang="tr-TR" sz="1200" dirty="0"/>
              <a:t>Stajı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511086" y="8918599"/>
            <a:ext cx="247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/>
              <a:t>Teknik Servis Alanı </a:t>
            </a:r>
          </a:p>
          <a:p>
            <a:pPr algn="ctr"/>
            <a:r>
              <a:rPr lang="tr-TR" sz="1200" dirty="0" smtClean="0"/>
              <a:t>Öğrencilerinin </a:t>
            </a:r>
            <a:r>
              <a:rPr lang="tr-TR" sz="1200" dirty="0"/>
              <a:t>Stajı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3" y="2389078"/>
            <a:ext cx="2143617" cy="148608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68" y="2322509"/>
            <a:ext cx="2158394" cy="1619222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3" y="4770636"/>
            <a:ext cx="2143617" cy="158417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69" y="4775325"/>
            <a:ext cx="2167752" cy="1579488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3" y="7425556"/>
            <a:ext cx="2003818" cy="1377528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744" y="7425557"/>
            <a:ext cx="1872207" cy="13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2239" y="522164"/>
            <a:ext cx="7183200" cy="1249431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YURTDIŞI STAJ UYGULAMALARI 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6" name="5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7" y="2203428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2" y="2203428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17" y="4619081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Resi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7" y="4622569"/>
            <a:ext cx="2476516" cy="1857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53" y="7218907"/>
            <a:ext cx="2266256" cy="1699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Resi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7" y="7218907"/>
            <a:ext cx="2266254" cy="1699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Metin kutusu 11"/>
          <p:cNvSpPr txBox="1"/>
          <p:nvPr/>
        </p:nvSpPr>
        <p:spPr>
          <a:xfrm>
            <a:off x="577827" y="4060816"/>
            <a:ext cx="247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Tesisat Teknolojisi Alanı </a:t>
            </a:r>
          </a:p>
          <a:p>
            <a:pPr algn="ctr"/>
            <a:r>
              <a:rPr lang="tr-TR" sz="1200" dirty="0" smtClean="0"/>
              <a:t>Öğrencilerinin Stajı</a:t>
            </a:r>
            <a:endParaRPr lang="tr-TR" sz="12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506520" y="4060816"/>
            <a:ext cx="247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Tesisat Teknolojisi Alanı </a:t>
            </a:r>
          </a:p>
          <a:p>
            <a:pPr algn="ctr"/>
            <a:r>
              <a:rPr lang="tr-TR" sz="1200" dirty="0" smtClean="0"/>
              <a:t>Öğrencilerinin </a:t>
            </a:r>
            <a:r>
              <a:rPr lang="tr-TR" sz="1200" dirty="0"/>
              <a:t>Stajı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577827" y="6483445"/>
            <a:ext cx="247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Tesisat Teknolojisi Alanı </a:t>
            </a:r>
          </a:p>
          <a:p>
            <a:pPr algn="ctr"/>
            <a:r>
              <a:rPr lang="tr-TR" sz="1200" dirty="0" smtClean="0"/>
              <a:t>Öğrencilerinin </a:t>
            </a:r>
            <a:r>
              <a:rPr lang="tr-TR" sz="1200" dirty="0"/>
              <a:t>Stajı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506123" y="6483445"/>
            <a:ext cx="247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Tesisat Teknolojisi Alanı </a:t>
            </a:r>
          </a:p>
          <a:p>
            <a:pPr algn="ctr"/>
            <a:r>
              <a:rPr lang="tr-TR" sz="1200" dirty="0" smtClean="0"/>
              <a:t>Öğrencilerinin </a:t>
            </a:r>
            <a:r>
              <a:rPr lang="tr-TR" sz="1200" dirty="0"/>
              <a:t>Stajı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577826" y="8918600"/>
            <a:ext cx="247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Tesisat Teknolojisi Alanı </a:t>
            </a:r>
          </a:p>
          <a:p>
            <a:pPr algn="ctr"/>
            <a:r>
              <a:rPr lang="tr-TR" sz="1200" dirty="0" smtClean="0"/>
              <a:t>Öğrencilerinin </a:t>
            </a:r>
            <a:r>
              <a:rPr lang="tr-TR" sz="1200" dirty="0"/>
              <a:t>Stajı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511086" y="8918599"/>
            <a:ext cx="247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Tesisat Teknolojisi Alanı </a:t>
            </a:r>
          </a:p>
          <a:p>
            <a:pPr algn="ctr"/>
            <a:r>
              <a:rPr lang="tr-TR" sz="1200" dirty="0" smtClean="0"/>
              <a:t>Öğrencilerinin </a:t>
            </a:r>
            <a:r>
              <a:rPr lang="tr-TR" sz="1200" dirty="0"/>
              <a:t>Stajı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7" y="2351105"/>
            <a:ext cx="2225799" cy="155543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53" y="2314925"/>
            <a:ext cx="2266256" cy="1591616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4" y="4770636"/>
            <a:ext cx="2237307" cy="1584175"/>
          </a:xfrm>
          <a:prstGeom prst="rect">
            <a:avLst/>
          </a:prstGeom>
        </p:spPr>
      </p:pic>
      <p:pic>
        <p:nvPicPr>
          <p:cNvPr id="2050" name="Picture 2" descr="C:\Users\asus\Desktop\AVRUPA HAREKETLİLİĞİ FOTOLARI-son\erasmus foto\power foto\IMG-20180209-WA0008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35" y="7362924"/>
            <a:ext cx="203052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AVRUPA HAREKETLİLİĞİ FOTOLARI-son\erasmus foto\power foto\IMG-20180210-WA00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5" y="7362924"/>
            <a:ext cx="208462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53" y="4742730"/>
            <a:ext cx="2266256" cy="16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1973</TotalTime>
  <Words>543</Words>
  <Application>Microsoft Office PowerPoint</Application>
  <PresentationFormat>Özel</PresentationFormat>
  <Paragraphs>221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Gezinti</vt:lpstr>
      <vt:lpstr>PowerPoint Sunusu</vt:lpstr>
      <vt:lpstr>PowerPoint Sunusu</vt:lpstr>
      <vt:lpstr>PROJE BİLGİLERİ</vt:lpstr>
      <vt:lpstr>PROJE HAKKINDA</vt:lpstr>
      <vt:lpstr>HAZIRLIK EĞİTİMLERİ VE TOPLANTILAR</vt:lpstr>
      <vt:lpstr>SEYAHAT FOTOĞRAFLARI</vt:lpstr>
      <vt:lpstr>YURTDIŞI STAJ UYGULAMALARI </vt:lpstr>
      <vt:lpstr>YURTDIŞI STAJ UYGULAMALARI </vt:lpstr>
      <vt:lpstr>YURTDIŞI STAJ UYGULAMALARI </vt:lpstr>
      <vt:lpstr>Yurt DIŞI SERTİFİKA TÖRENLERİ</vt:lpstr>
      <vt:lpstr>MESLEKİ, SOSYAL VE KÜLTÜREL GEZİLER</vt:lpstr>
      <vt:lpstr>TANITIM VE GÖRÜNÜRLÜK FAALİYET FOTOĞRAFLARI</vt:lpstr>
      <vt:lpstr>YAYGINLAŞTIRMA FOTOĞRAFLARI-1</vt:lpstr>
      <vt:lpstr>YAYGINLAŞTIRMA FOTOĞRAFLARI-2</vt:lpstr>
      <vt:lpstr>YAYGINLAŞTIRMA FOTOĞRAFLARI-3</vt:lpstr>
      <vt:lpstr>YAYGINLAŞTIRMA FOTOĞRAFLARI-4</vt:lpstr>
      <vt:lpstr>YAYGINLAŞTIRMA FOTOĞRAFLARI- 5</vt:lpstr>
      <vt:lpstr>PROJE BROŞÜRÜ/davetiye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FUNDA</dc:creator>
  <cp:lastModifiedBy>asus</cp:lastModifiedBy>
  <cp:revision>194</cp:revision>
  <cp:lastPrinted>2017-07-03T13:04:25Z</cp:lastPrinted>
  <dcterms:created xsi:type="dcterms:W3CDTF">2015-06-10T10:28:52Z</dcterms:created>
  <dcterms:modified xsi:type="dcterms:W3CDTF">2018-05-08T07:09:21Z</dcterms:modified>
</cp:coreProperties>
</file>